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y="6858000" cx="9144000"/>
  <p:notesSz cx="6858000" cy="9737725"/>
  <p:embeddedFontLst>
    <p:embeddedFont>
      <p:font typeface="Garamond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2BC012B-6893-45C4-A565-2E5AA0B69655}">
  <a:tblStyle styleId="{62BC012B-6893-45C4-A565-2E5AA0B69655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font" Target="fonts/Garamond-bold.fntdata"/><Relationship Id="rId23" Type="http://schemas.openxmlformats.org/officeDocument/2006/relationships/font" Target="fonts/Garamond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Garamond-boldItalic.fntdata"/><Relationship Id="rId25" Type="http://schemas.openxmlformats.org/officeDocument/2006/relationships/font" Target="fonts/Garamond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0" y="739775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625975"/>
            <a:ext cx="5484812" cy="4379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:notes"/>
          <p:cNvSpPr/>
          <p:nvPr>
            <p:ph idx="2" type="sldImg"/>
          </p:nvPr>
        </p:nvSpPr>
        <p:spPr>
          <a:xfrm>
            <a:off x="995362" y="739775"/>
            <a:ext cx="4867275" cy="36512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1" name="Google Shape;131;p1:notes"/>
          <p:cNvSpPr txBox="1"/>
          <p:nvPr>
            <p:ph idx="1" type="body"/>
          </p:nvPr>
        </p:nvSpPr>
        <p:spPr>
          <a:xfrm>
            <a:off x="685800" y="4625975"/>
            <a:ext cx="5486400" cy="438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:notes"/>
          <p:cNvSpPr/>
          <p:nvPr>
            <p:ph idx="2" type="sldImg"/>
          </p:nvPr>
        </p:nvSpPr>
        <p:spPr>
          <a:xfrm>
            <a:off x="995362" y="739775"/>
            <a:ext cx="4867275" cy="36512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38" name="Google Shape;138;p2:notes"/>
          <p:cNvSpPr txBox="1"/>
          <p:nvPr>
            <p:ph idx="1" type="body"/>
          </p:nvPr>
        </p:nvSpPr>
        <p:spPr>
          <a:xfrm>
            <a:off x="685800" y="4625975"/>
            <a:ext cx="5486400" cy="438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:notes"/>
          <p:cNvSpPr/>
          <p:nvPr>
            <p:ph idx="2" type="sldImg"/>
          </p:nvPr>
        </p:nvSpPr>
        <p:spPr>
          <a:xfrm>
            <a:off x="995362" y="739775"/>
            <a:ext cx="4867275" cy="36512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45" name="Google Shape;145;p3:notes"/>
          <p:cNvSpPr txBox="1"/>
          <p:nvPr>
            <p:ph idx="1" type="body"/>
          </p:nvPr>
        </p:nvSpPr>
        <p:spPr>
          <a:xfrm>
            <a:off x="685800" y="4625975"/>
            <a:ext cx="5486400" cy="438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/>
          <p:nvPr>
            <p:ph idx="2" type="sldImg"/>
          </p:nvPr>
        </p:nvSpPr>
        <p:spPr>
          <a:xfrm>
            <a:off x="995362" y="739775"/>
            <a:ext cx="4867275" cy="36512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625975"/>
            <a:ext cx="5486400" cy="438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93d8323e02_0_0:notes"/>
          <p:cNvSpPr/>
          <p:nvPr>
            <p:ph idx="2" type="sldImg"/>
          </p:nvPr>
        </p:nvSpPr>
        <p:spPr>
          <a:xfrm>
            <a:off x="995362" y="739775"/>
            <a:ext cx="4867200" cy="3651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61" name="Google Shape;161;g93d8323e02_0_0:notes"/>
          <p:cNvSpPr txBox="1"/>
          <p:nvPr>
            <p:ph idx="1" type="body"/>
          </p:nvPr>
        </p:nvSpPr>
        <p:spPr>
          <a:xfrm>
            <a:off x="685800" y="4625975"/>
            <a:ext cx="5486400" cy="438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1" type="body"/>
          </p:nvPr>
        </p:nvSpPr>
        <p:spPr>
          <a:xfrm>
            <a:off x="685800" y="4625975"/>
            <a:ext cx="5484812" cy="4379912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5:notes"/>
          <p:cNvSpPr/>
          <p:nvPr>
            <p:ph idx="2" type="sldImg"/>
          </p:nvPr>
        </p:nvSpPr>
        <p:spPr>
          <a:xfrm>
            <a:off x="0" y="739775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6:notes"/>
          <p:cNvSpPr/>
          <p:nvPr>
            <p:ph idx="2" type="sldImg"/>
          </p:nvPr>
        </p:nvSpPr>
        <p:spPr>
          <a:xfrm>
            <a:off x="995362" y="739775"/>
            <a:ext cx="4867275" cy="36512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76" name="Google Shape;176;p6:notes"/>
          <p:cNvSpPr txBox="1"/>
          <p:nvPr>
            <p:ph idx="1" type="body"/>
          </p:nvPr>
        </p:nvSpPr>
        <p:spPr>
          <a:xfrm>
            <a:off x="685800" y="4625975"/>
            <a:ext cx="5486400" cy="438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7:notes"/>
          <p:cNvSpPr txBox="1"/>
          <p:nvPr>
            <p:ph idx="1" type="body"/>
          </p:nvPr>
        </p:nvSpPr>
        <p:spPr>
          <a:xfrm>
            <a:off x="685800" y="4625975"/>
            <a:ext cx="5484812" cy="4379912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7:notes"/>
          <p:cNvSpPr/>
          <p:nvPr>
            <p:ph idx="2" type="sldImg"/>
          </p:nvPr>
        </p:nvSpPr>
        <p:spPr>
          <a:xfrm>
            <a:off x="0" y="739775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/>
          <p:nvPr>
            <p:ph idx="2" type="sldImg"/>
          </p:nvPr>
        </p:nvSpPr>
        <p:spPr>
          <a:xfrm>
            <a:off x="995362" y="739775"/>
            <a:ext cx="4867275" cy="36512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0" name="Google Shape;190;p8:notes"/>
          <p:cNvSpPr txBox="1"/>
          <p:nvPr>
            <p:ph idx="1" type="body"/>
          </p:nvPr>
        </p:nvSpPr>
        <p:spPr>
          <a:xfrm>
            <a:off x="685800" y="4625975"/>
            <a:ext cx="5486400" cy="438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:notes"/>
          <p:cNvSpPr/>
          <p:nvPr>
            <p:ph idx="2" type="sldImg"/>
          </p:nvPr>
        </p:nvSpPr>
        <p:spPr>
          <a:xfrm>
            <a:off x="995362" y="739775"/>
            <a:ext cx="4867275" cy="36512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97" name="Google Shape;197;p9:notes"/>
          <p:cNvSpPr txBox="1"/>
          <p:nvPr>
            <p:ph idx="1" type="body"/>
          </p:nvPr>
        </p:nvSpPr>
        <p:spPr>
          <a:xfrm>
            <a:off x="685800" y="4625975"/>
            <a:ext cx="5486400" cy="438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92fcc047c3_1_1:notes"/>
          <p:cNvSpPr/>
          <p:nvPr>
            <p:ph idx="2" type="sldImg"/>
          </p:nvPr>
        </p:nvSpPr>
        <p:spPr>
          <a:xfrm>
            <a:off x="0" y="739775"/>
            <a:ext cx="0" cy="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92fcc047c3_1_1:notes"/>
          <p:cNvSpPr txBox="1"/>
          <p:nvPr>
            <p:ph idx="1" type="body"/>
          </p:nvPr>
        </p:nvSpPr>
        <p:spPr>
          <a:xfrm>
            <a:off x="685800" y="4625975"/>
            <a:ext cx="5484900" cy="43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/>
          <p:nvPr>
            <p:ph idx="2" type="sldImg"/>
          </p:nvPr>
        </p:nvSpPr>
        <p:spPr>
          <a:xfrm>
            <a:off x="995362" y="739775"/>
            <a:ext cx="4867275" cy="36512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10" name="Google Shape;210;p10:notes"/>
          <p:cNvSpPr txBox="1"/>
          <p:nvPr>
            <p:ph idx="1" type="body"/>
          </p:nvPr>
        </p:nvSpPr>
        <p:spPr>
          <a:xfrm>
            <a:off x="685800" y="4625975"/>
            <a:ext cx="5486400" cy="438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1:notes"/>
          <p:cNvSpPr/>
          <p:nvPr>
            <p:ph idx="2" type="sldImg"/>
          </p:nvPr>
        </p:nvSpPr>
        <p:spPr>
          <a:xfrm>
            <a:off x="1587" y="0"/>
            <a:ext cx="1587" cy="15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18" name="Google Shape;218;p11:notes"/>
          <p:cNvSpPr txBox="1"/>
          <p:nvPr>
            <p:ph idx="1" type="body"/>
          </p:nvPr>
        </p:nvSpPr>
        <p:spPr>
          <a:xfrm>
            <a:off x="685800" y="4625975"/>
            <a:ext cx="5486400" cy="438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2:notes"/>
          <p:cNvSpPr/>
          <p:nvPr>
            <p:ph idx="2" type="sldImg"/>
          </p:nvPr>
        </p:nvSpPr>
        <p:spPr>
          <a:xfrm>
            <a:off x="995362" y="739775"/>
            <a:ext cx="4867275" cy="36512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26" name="Google Shape;226;p12:notes"/>
          <p:cNvSpPr txBox="1"/>
          <p:nvPr>
            <p:ph idx="1" type="body"/>
          </p:nvPr>
        </p:nvSpPr>
        <p:spPr>
          <a:xfrm>
            <a:off x="685800" y="4625975"/>
            <a:ext cx="5486400" cy="438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3:notes"/>
          <p:cNvSpPr/>
          <p:nvPr>
            <p:ph idx="2" type="sldImg"/>
          </p:nvPr>
        </p:nvSpPr>
        <p:spPr>
          <a:xfrm>
            <a:off x="1587" y="0"/>
            <a:ext cx="1587" cy="15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33" name="Google Shape;233;p13:notes"/>
          <p:cNvSpPr txBox="1"/>
          <p:nvPr>
            <p:ph idx="1" type="body"/>
          </p:nvPr>
        </p:nvSpPr>
        <p:spPr>
          <a:xfrm>
            <a:off x="685800" y="4625975"/>
            <a:ext cx="5486400" cy="438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ázdný" type="blank">
  <p:cSld name="BLANK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6553200" y="6254750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vislý nadpis a text" type="vertTitleAndTx">
  <p:cSld name="VERTICAL_TITLE_AND_VERTICAL_TEX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 rot="5400000">
            <a:off x="4732338" y="2171700"/>
            <a:ext cx="5849937" cy="2055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" type="body"/>
          </p:nvPr>
        </p:nvSpPr>
        <p:spPr>
          <a:xfrm rot="5400000">
            <a:off x="542132" y="189707"/>
            <a:ext cx="5849937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6553200" y="6254750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svislý text" type="vertTx">
  <p:cSld name="VERTICAL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type="title"/>
          </p:nvPr>
        </p:nvSpPr>
        <p:spPr>
          <a:xfrm>
            <a:off x="457200" y="274637"/>
            <a:ext cx="8228012" cy="1141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 rot="5400000">
            <a:off x="2309018" y="-251619"/>
            <a:ext cx="4524375" cy="822801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6553200" y="6254750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ázek s titulkem" type="picTx">
  <p:cSld name="PICTURE_WITH_CAPTIO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marR="0" rtl="0" algn="l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  <a:defRPr b="0" i="0" sz="32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  <a:defRPr b="0" i="0" sz="28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b="0" i="0" sz="24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6553200" y="6254750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s titulkem" type="objTx">
  <p:cSld name="OBJECT_WITH_CAPTION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1400"/>
              <a:buNone/>
              <a:defRPr sz="3200"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SzPts val="1400"/>
              <a:buNone/>
              <a:defRPr sz="28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2400"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2000"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2000"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2000"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2000"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2000"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2000"/>
            </a:lvl9pPr>
          </a:lstStyle>
          <a:p/>
        </p:txBody>
      </p:sp>
      <p:sp>
        <p:nvSpPr>
          <p:cNvPr id="38" name="Google Shape;38;p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254750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uze nadpis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7"/>
            <a:ext cx="8228012" cy="1141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2" type="sldNum"/>
          </p:nvPr>
        </p:nvSpPr>
        <p:spPr>
          <a:xfrm>
            <a:off x="6553200" y="6254750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ovnání" type="twoTxTwoObj">
  <p:cSld name="TWO_OBJECTS_WITH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1400"/>
              <a:buNone/>
              <a:defRPr sz="2400"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600"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600"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600"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600"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600"/>
            </a:lvl9pPr>
          </a:lstStyle>
          <a:p/>
        </p:txBody>
      </p:sp>
      <p:sp>
        <p:nvSpPr>
          <p:cNvPr id="47" name="Google Shape;47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1400"/>
              <a:buNone/>
              <a:defRPr sz="2400"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600"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600"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600"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600"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600"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6553200" y="6254750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obsahy" type="twoObj">
  <p:cSld name="TWO_OBJECTS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type="title"/>
          </p:nvPr>
        </p:nvSpPr>
        <p:spPr>
          <a:xfrm>
            <a:off x="457200" y="274637"/>
            <a:ext cx="8228012" cy="1141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" type="body"/>
          </p:nvPr>
        </p:nvSpPr>
        <p:spPr>
          <a:xfrm>
            <a:off x="457200" y="1600200"/>
            <a:ext cx="4037013" cy="452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1400"/>
              <a:buNone/>
              <a:defRPr sz="2800"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3" name="Google Shape;53;p9"/>
          <p:cNvSpPr txBox="1"/>
          <p:nvPr>
            <p:ph idx="2" type="body"/>
          </p:nvPr>
        </p:nvSpPr>
        <p:spPr>
          <a:xfrm>
            <a:off x="4646613" y="1600200"/>
            <a:ext cx="4038600" cy="452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1400"/>
              <a:buNone/>
              <a:defRPr sz="2800"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6553200" y="6254750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áhlaví části" type="secHead">
  <p:cSld name="SECTION_HEAD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SzPts val="1800"/>
              <a:buNone/>
              <a:defRPr sz="18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58" name="Google Shape;58;p10"/>
          <p:cNvSpPr txBox="1"/>
          <p:nvPr>
            <p:ph idx="12" type="sldNum"/>
          </p:nvPr>
        </p:nvSpPr>
        <p:spPr>
          <a:xfrm>
            <a:off x="6553200" y="6254750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obsah" type="obj">
  <p:cSld name="OBJEC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 txBox="1"/>
          <p:nvPr>
            <p:ph type="title"/>
          </p:nvPr>
        </p:nvSpPr>
        <p:spPr>
          <a:xfrm>
            <a:off x="457200" y="274637"/>
            <a:ext cx="8228012" cy="1141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" type="body"/>
          </p:nvPr>
        </p:nvSpPr>
        <p:spPr>
          <a:xfrm>
            <a:off x="457200" y="1600200"/>
            <a:ext cx="8228012" cy="452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1"/>
          <p:cNvSpPr txBox="1"/>
          <p:nvPr>
            <p:ph idx="12" type="sldNum"/>
          </p:nvPr>
        </p:nvSpPr>
        <p:spPr>
          <a:xfrm>
            <a:off x="6553200" y="6254750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Úvodní snímek" type="title">
  <p:cSld name="TITLE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ctr">
              <a:spcBef>
                <a:spcPts val="800"/>
              </a:spcBef>
              <a:spcAft>
                <a:spcPts val="0"/>
              </a:spcAft>
              <a:buSzPts val="3200"/>
              <a:buNone/>
              <a:defRPr/>
            </a:lvl1pPr>
            <a:lvl2pPr lvl="1" algn="ctr">
              <a:spcBef>
                <a:spcPts val="70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600"/>
              </a:spcBef>
              <a:spcAft>
                <a:spcPts val="0"/>
              </a:spcAft>
              <a:buSzPts val="2400"/>
              <a:buNone/>
              <a:defRPr/>
            </a:lvl3pPr>
            <a:lvl4pPr lvl="3" algn="ctr"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2" type="sldNum"/>
          </p:nvPr>
        </p:nvSpPr>
        <p:spPr>
          <a:xfrm>
            <a:off x="6553200" y="6254750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ázdný" type="blank">
  <p:cSld name="BLANK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/>
          <p:nvPr>
            <p:ph idx="12" type="sldNum"/>
          </p:nvPr>
        </p:nvSpPr>
        <p:spPr>
          <a:xfrm>
            <a:off x="6553200" y="6248400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vislý nadpis a text" type="vertTitleAndTx">
  <p:cSld name="VERTICAL_TITLE_AND_VERTICAL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type="title"/>
          </p:nvPr>
        </p:nvSpPr>
        <p:spPr>
          <a:xfrm rot="5400000">
            <a:off x="4732338" y="2171700"/>
            <a:ext cx="5849937" cy="20558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5"/>
          <p:cNvSpPr txBox="1"/>
          <p:nvPr>
            <p:ph idx="1" type="body"/>
          </p:nvPr>
        </p:nvSpPr>
        <p:spPr>
          <a:xfrm rot="5400000">
            <a:off x="542132" y="189707"/>
            <a:ext cx="5849937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5"/>
          <p:cNvSpPr txBox="1"/>
          <p:nvPr>
            <p:ph idx="12" type="sldNum"/>
          </p:nvPr>
        </p:nvSpPr>
        <p:spPr>
          <a:xfrm>
            <a:off x="6553200" y="6248400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svislý text" type="vertTx">
  <p:cSld name="VERTICAL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title"/>
          </p:nvPr>
        </p:nvSpPr>
        <p:spPr>
          <a:xfrm>
            <a:off x="457200" y="274637"/>
            <a:ext cx="8228012" cy="1141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6"/>
          <p:cNvSpPr txBox="1"/>
          <p:nvPr>
            <p:ph idx="1" type="body"/>
          </p:nvPr>
        </p:nvSpPr>
        <p:spPr>
          <a:xfrm rot="5400000">
            <a:off x="2309018" y="-251619"/>
            <a:ext cx="4524375" cy="822801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6"/>
          <p:cNvSpPr txBox="1"/>
          <p:nvPr>
            <p:ph idx="12" type="sldNum"/>
          </p:nvPr>
        </p:nvSpPr>
        <p:spPr>
          <a:xfrm>
            <a:off x="6553200" y="6248400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ázek s titulkem" type="picTx">
  <p:cSld name="PICTURE_WITH_CAPTIO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marR="0" rtl="0" algn="l"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  <a:defRPr b="0" i="0" sz="32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  <a:defRPr b="0" i="0" sz="28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b="0" i="0" sz="24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b="0" i="0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95" name="Google Shape;95;p1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6" name="Google Shape;96;p17"/>
          <p:cNvSpPr txBox="1"/>
          <p:nvPr>
            <p:ph idx="12" type="sldNum"/>
          </p:nvPr>
        </p:nvSpPr>
        <p:spPr>
          <a:xfrm>
            <a:off x="6553200" y="6248400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s titulkem" type="objTx">
  <p:cSld name="OBJECT_WITH_CAPTION_TEX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1400"/>
              <a:buNone/>
              <a:defRPr sz="3200"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SzPts val="1400"/>
              <a:buNone/>
              <a:defRPr sz="28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2400"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2000"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2000"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2000"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2000"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2000"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2000"/>
            </a:lvl9pPr>
          </a:lstStyle>
          <a:p/>
        </p:txBody>
      </p:sp>
      <p:sp>
        <p:nvSpPr>
          <p:cNvPr id="100" name="Google Shape;100;p1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1" name="Google Shape;101;p18"/>
          <p:cNvSpPr txBox="1"/>
          <p:nvPr>
            <p:ph idx="12" type="sldNum"/>
          </p:nvPr>
        </p:nvSpPr>
        <p:spPr>
          <a:xfrm>
            <a:off x="6553200" y="6248400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uze nadpis" type="titleOnly">
  <p:cSld name="TITLE_ONLY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457200" y="274637"/>
            <a:ext cx="8228012" cy="1141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9"/>
          <p:cNvSpPr txBox="1"/>
          <p:nvPr>
            <p:ph idx="12" type="sldNum"/>
          </p:nvPr>
        </p:nvSpPr>
        <p:spPr>
          <a:xfrm>
            <a:off x="6553200" y="6248400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ovnání" type="twoTxTwoObj">
  <p:cSld name="TWO_OBJECTS_WITH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08" name="Google Shape;108;p2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1400"/>
              <a:buNone/>
              <a:defRPr sz="2400"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600"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600"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600"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600"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600"/>
            </a:lvl9pPr>
          </a:lstStyle>
          <a:p/>
        </p:txBody>
      </p:sp>
      <p:sp>
        <p:nvSpPr>
          <p:cNvPr id="109" name="Google Shape;109;p2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10" name="Google Shape;110;p2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1400"/>
              <a:buNone/>
              <a:defRPr sz="2400"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600"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600"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600"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600"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600"/>
            </a:lvl9pPr>
          </a:lstStyle>
          <a:p/>
        </p:txBody>
      </p:sp>
      <p:sp>
        <p:nvSpPr>
          <p:cNvPr id="111" name="Google Shape;111;p20"/>
          <p:cNvSpPr txBox="1"/>
          <p:nvPr>
            <p:ph idx="12" type="sldNum"/>
          </p:nvPr>
        </p:nvSpPr>
        <p:spPr>
          <a:xfrm>
            <a:off x="6553200" y="6248400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obsahy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457200" y="274637"/>
            <a:ext cx="8228012" cy="1141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1"/>
          <p:cNvSpPr txBox="1"/>
          <p:nvPr>
            <p:ph idx="1" type="body"/>
          </p:nvPr>
        </p:nvSpPr>
        <p:spPr>
          <a:xfrm>
            <a:off x="457200" y="1600200"/>
            <a:ext cx="4037013" cy="452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1400"/>
              <a:buNone/>
              <a:defRPr sz="2800"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5" name="Google Shape;115;p21"/>
          <p:cNvSpPr txBox="1"/>
          <p:nvPr>
            <p:ph idx="2" type="body"/>
          </p:nvPr>
        </p:nvSpPr>
        <p:spPr>
          <a:xfrm>
            <a:off x="4646613" y="1600200"/>
            <a:ext cx="4038600" cy="452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1400"/>
              <a:buNone/>
              <a:defRPr sz="2800"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6" name="Google Shape;116;p21"/>
          <p:cNvSpPr txBox="1"/>
          <p:nvPr>
            <p:ph idx="12" type="sldNum"/>
          </p:nvPr>
        </p:nvSpPr>
        <p:spPr>
          <a:xfrm>
            <a:off x="6553200" y="6248400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áhlaví části" type="secHead">
  <p:cSld name="SECTION_HEADER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2000"/>
              <a:buNone/>
              <a:defRPr sz="2000"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SzPts val="1800"/>
              <a:buNone/>
              <a:defRPr sz="1800"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20" name="Google Shape;120;p22"/>
          <p:cNvSpPr txBox="1"/>
          <p:nvPr>
            <p:ph idx="12" type="sldNum"/>
          </p:nvPr>
        </p:nvSpPr>
        <p:spPr>
          <a:xfrm>
            <a:off x="6553200" y="6248400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obsah" type="obj">
  <p:cSld name="OBJEC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/>
          <p:nvPr>
            <p:ph type="title"/>
          </p:nvPr>
        </p:nvSpPr>
        <p:spPr>
          <a:xfrm>
            <a:off x="457200" y="274637"/>
            <a:ext cx="8228012" cy="1141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3"/>
          <p:cNvSpPr txBox="1"/>
          <p:nvPr>
            <p:ph idx="1" type="body"/>
          </p:nvPr>
        </p:nvSpPr>
        <p:spPr>
          <a:xfrm>
            <a:off x="457200" y="1600200"/>
            <a:ext cx="8228012" cy="452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algn="l">
              <a:spcBef>
                <a:spcPts val="80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7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50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3"/>
          <p:cNvSpPr txBox="1"/>
          <p:nvPr>
            <p:ph idx="12" type="sldNum"/>
          </p:nvPr>
        </p:nvSpPr>
        <p:spPr>
          <a:xfrm>
            <a:off x="6553200" y="6248400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Úvodní snímek" type="title">
  <p:cSld name="TITLE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algn="ctr">
              <a:spcBef>
                <a:spcPts val="800"/>
              </a:spcBef>
              <a:spcAft>
                <a:spcPts val="0"/>
              </a:spcAft>
              <a:buSzPts val="3200"/>
              <a:buNone/>
              <a:defRPr/>
            </a:lvl1pPr>
            <a:lvl2pPr lvl="1" algn="ctr">
              <a:spcBef>
                <a:spcPts val="70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spcBef>
                <a:spcPts val="600"/>
              </a:spcBef>
              <a:spcAft>
                <a:spcPts val="0"/>
              </a:spcAft>
              <a:buSzPts val="2400"/>
              <a:buNone/>
              <a:defRPr/>
            </a:lvl3pPr>
            <a:lvl4pPr lvl="3" algn="ctr"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5pPr>
            <a:lvl6pPr lvl="5" algn="ctr"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6pPr>
            <a:lvl7pPr lvl="6" algn="ctr"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7pPr>
            <a:lvl8pPr lvl="7" algn="ctr"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8pPr>
            <a:lvl9pPr lvl="8" algn="ctr"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  <p:sp>
        <p:nvSpPr>
          <p:cNvPr id="128" name="Google Shape;128;p24"/>
          <p:cNvSpPr txBox="1"/>
          <p:nvPr>
            <p:ph idx="12" type="sldNum"/>
          </p:nvPr>
        </p:nvSpPr>
        <p:spPr>
          <a:xfrm>
            <a:off x="6553200" y="6248400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99">
            <a:alpha val="84705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0" y="0"/>
            <a:ext cx="9139237" cy="6848475"/>
            <a:chOff x="0" y="0"/>
            <a:chExt cx="5757" cy="4314"/>
          </a:xfrm>
        </p:grpSpPr>
        <p:grpSp>
          <p:nvGrpSpPr>
            <p:cNvPr id="7" name="Google Shape;7;p1"/>
            <p:cNvGrpSpPr/>
            <p:nvPr/>
          </p:nvGrpSpPr>
          <p:grpSpPr>
            <a:xfrm>
              <a:off x="1728" y="2230"/>
              <a:ext cx="4026" cy="2084"/>
              <a:chOff x="1728" y="2230"/>
              <a:chExt cx="4026" cy="2084"/>
            </a:xfrm>
          </p:grpSpPr>
          <p:sp>
            <p:nvSpPr>
              <p:cNvPr id="8" name="Google Shape;8;p1"/>
              <p:cNvSpPr/>
              <p:nvPr/>
            </p:nvSpPr>
            <p:spPr>
              <a:xfrm>
                <a:off x="1728" y="2644"/>
                <a:ext cx="2881" cy="1670"/>
              </a:xfrm>
              <a:custGeom>
                <a:rect b="b" l="l" r="r" t="t"/>
                <a:pathLst>
                  <a:path extrusionOk="0" h="1671" w="2882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>
                <a:gsLst>
                  <a:gs pos="0">
                    <a:srgbClr val="002E8B"/>
                  </a:gs>
                  <a:gs pos="100000">
                    <a:srgbClr val="0033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  <p:sp>
            <p:nvSpPr>
              <p:cNvPr id="9" name="Google Shape;9;p1"/>
              <p:cNvSpPr/>
              <p:nvPr/>
            </p:nvSpPr>
            <p:spPr>
              <a:xfrm>
                <a:off x="4170" y="2671"/>
                <a:ext cx="1258" cy="810"/>
              </a:xfrm>
              <a:custGeom>
                <a:rect b="b" l="l" r="r" t="t"/>
                <a:pathLst>
                  <a:path extrusionOk="0" h="811" w="1259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>
                <a:gsLst>
                  <a:gs pos="0">
                    <a:srgbClr val="002E8B"/>
                  </a:gs>
                  <a:gs pos="100000">
                    <a:srgbClr val="003399"/>
                  </a:gs>
                </a:gsLst>
                <a:lin ang="135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  <p:sp>
            <p:nvSpPr>
              <p:cNvPr id="10" name="Google Shape;10;p1"/>
              <p:cNvSpPr/>
              <p:nvPr/>
            </p:nvSpPr>
            <p:spPr>
              <a:xfrm>
                <a:off x="2900" y="3346"/>
                <a:ext cx="2848" cy="968"/>
              </a:xfrm>
              <a:custGeom>
                <a:rect b="b" l="l" r="r" t="t"/>
                <a:pathLst>
                  <a:path extrusionOk="0" h="969" w="284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close/>
                  </a:path>
                </a:pathLst>
              </a:custGeom>
              <a:gradFill>
                <a:gsLst>
                  <a:gs pos="0">
                    <a:srgbClr val="002A7D"/>
                  </a:gs>
                  <a:gs pos="100000">
                    <a:srgbClr val="003399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  <p:sp>
            <p:nvSpPr>
              <p:cNvPr id="11" name="Google Shape;11;p1"/>
              <p:cNvSpPr/>
              <p:nvPr/>
            </p:nvSpPr>
            <p:spPr>
              <a:xfrm>
                <a:off x="2748" y="2230"/>
                <a:ext cx="3006" cy="2084"/>
              </a:xfrm>
              <a:custGeom>
                <a:rect b="b" l="l" r="r" t="t"/>
                <a:pathLst>
                  <a:path extrusionOk="0" h="2085" w="3007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rgbClr val="0033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  <p:sp>
            <p:nvSpPr>
              <p:cNvPr id="12" name="Google Shape;12;p1"/>
              <p:cNvSpPr/>
              <p:nvPr/>
            </p:nvSpPr>
            <p:spPr>
              <a:xfrm>
                <a:off x="4501" y="2317"/>
                <a:ext cx="1247" cy="538"/>
              </a:xfrm>
              <a:custGeom>
                <a:rect b="b" l="l" r="r" t="t"/>
                <a:pathLst>
                  <a:path extrusionOk="0" h="539" w="1248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close/>
                  </a:path>
                </a:pathLst>
              </a:custGeom>
              <a:gradFill>
                <a:gsLst>
                  <a:gs pos="0">
                    <a:srgbClr val="003399"/>
                  </a:gs>
                  <a:gs pos="100000">
                    <a:srgbClr val="002D86"/>
                  </a:gs>
                </a:gsLst>
                <a:lin ang="135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sp>
          <p:nvSpPr>
            <p:cNvPr id="13" name="Google Shape;13;p1"/>
            <p:cNvSpPr/>
            <p:nvPr/>
          </p:nvSpPr>
          <p:spPr>
            <a:xfrm>
              <a:off x="3322" y="1341"/>
              <a:ext cx="1824" cy="1536"/>
            </a:xfrm>
            <a:custGeom>
              <a:rect b="b" l="l" r="r" t="t"/>
              <a:pathLst>
                <a:path extrusionOk="0" h="1469" w="2296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close/>
                </a:path>
              </a:pathLst>
            </a:custGeom>
            <a:gradFill>
              <a:gsLst>
                <a:gs pos="0">
                  <a:srgbClr val="003399"/>
                </a:gs>
                <a:gs pos="100000">
                  <a:srgbClr val="002B82"/>
                </a:gs>
              </a:gsLst>
              <a:lin ang="135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0" y="0"/>
              <a:ext cx="5757" cy="1775"/>
            </a:xfrm>
            <a:custGeom>
              <a:rect b="b" l="l" r="r" t="t"/>
              <a:pathLst>
                <a:path extrusionOk="0" h="1906" w="5740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514"/>
                </a:gs>
                <a:gs pos="100000">
                  <a:srgbClr val="003399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sp>
        <p:nvSpPr>
          <p:cNvPr id="15" name="Google Shape;15;p1"/>
          <p:cNvSpPr txBox="1"/>
          <p:nvPr>
            <p:ph type="title"/>
          </p:nvPr>
        </p:nvSpPr>
        <p:spPr>
          <a:xfrm>
            <a:off x="457200" y="274637"/>
            <a:ext cx="8228012" cy="1141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6" name="Google Shape;16;p1"/>
          <p:cNvSpPr txBox="1"/>
          <p:nvPr>
            <p:ph idx="1" type="body"/>
          </p:nvPr>
        </p:nvSpPr>
        <p:spPr>
          <a:xfrm>
            <a:off x="457200" y="1600200"/>
            <a:ext cx="8228012" cy="452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marR="0" rtl="0" algn="l">
              <a:spcBef>
                <a:spcPts val="80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228600" lvl="1" marL="914400" marR="0" rtl="0" algn="l">
              <a:spcBef>
                <a:spcPts val="70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228600" lvl="2" marL="1371600" marR="0" rtl="0" algn="l">
              <a:spcBef>
                <a:spcPts val="60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228600" lvl="3" marL="1828800" marR="0" rtl="0" algn="l">
              <a:spcBef>
                <a:spcPts val="5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228600" lvl="4" marL="2286000" marR="0" rtl="0" algn="l">
              <a:spcBef>
                <a:spcPts val="5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228600" lvl="5" marL="2743200" marR="0" rtl="0" algn="l">
              <a:spcBef>
                <a:spcPts val="5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228600" lvl="6" marL="3200400" marR="0" rtl="0" algn="l">
              <a:spcBef>
                <a:spcPts val="5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228600" lvl="7" marL="3657600" marR="0" rtl="0" algn="l">
              <a:spcBef>
                <a:spcPts val="5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228600" lvl="8" marL="4114800" marR="0" rtl="0" algn="l">
              <a:spcBef>
                <a:spcPts val="5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7" name="Google Shape;17;p1"/>
          <p:cNvSpPr txBox="1"/>
          <p:nvPr/>
        </p:nvSpPr>
        <p:spPr>
          <a:xfrm>
            <a:off x="457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8" name="Google Shape;18;p1"/>
          <p:cNvSpPr txBox="1"/>
          <p:nvPr/>
        </p:nvSpPr>
        <p:spPr>
          <a:xfrm>
            <a:off x="3124200" y="625157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9" name="Google Shape;19;p1"/>
          <p:cNvSpPr txBox="1"/>
          <p:nvPr>
            <p:ph idx="12" type="sldNum"/>
          </p:nvPr>
        </p:nvSpPr>
        <p:spPr>
          <a:xfrm>
            <a:off x="6553200" y="6254750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3399">
            <a:alpha val="84705"/>
          </a:srgbClr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/>
          <p:nvPr/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9" name="Google Shape;69;p13"/>
          <p:cNvSpPr txBox="1"/>
          <p:nvPr>
            <p:ph idx="12" type="sldNum"/>
          </p:nvPr>
        </p:nvSpPr>
        <p:spPr>
          <a:xfrm>
            <a:off x="6553200" y="6248400"/>
            <a:ext cx="2132012" cy="47466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aramond"/>
              <a:buNone/>
              <a:defRPr b="0" i="0" sz="1800" u="non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0" name="Google Shape;70;p13"/>
          <p:cNvGrpSpPr/>
          <p:nvPr/>
        </p:nvGrpSpPr>
        <p:grpSpPr>
          <a:xfrm>
            <a:off x="0" y="0"/>
            <a:ext cx="9139237" cy="6848475"/>
            <a:chOff x="0" y="0"/>
            <a:chExt cx="5757" cy="4314"/>
          </a:xfrm>
        </p:grpSpPr>
        <p:grpSp>
          <p:nvGrpSpPr>
            <p:cNvPr id="71" name="Google Shape;71;p13"/>
            <p:cNvGrpSpPr/>
            <p:nvPr/>
          </p:nvGrpSpPr>
          <p:grpSpPr>
            <a:xfrm>
              <a:off x="1728" y="2230"/>
              <a:ext cx="4026" cy="2084"/>
              <a:chOff x="1728" y="2230"/>
              <a:chExt cx="4026" cy="2084"/>
            </a:xfrm>
          </p:grpSpPr>
          <p:sp>
            <p:nvSpPr>
              <p:cNvPr id="72" name="Google Shape;72;p13"/>
              <p:cNvSpPr/>
              <p:nvPr/>
            </p:nvSpPr>
            <p:spPr>
              <a:xfrm>
                <a:off x="1728" y="2644"/>
                <a:ext cx="2881" cy="1670"/>
              </a:xfrm>
              <a:custGeom>
                <a:rect b="b" l="l" r="r" t="t"/>
                <a:pathLst>
                  <a:path extrusionOk="0" h="1671" w="2882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>
                <a:gsLst>
                  <a:gs pos="0">
                    <a:srgbClr val="002E8B"/>
                  </a:gs>
                  <a:gs pos="100000">
                    <a:srgbClr val="0033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  <p:sp>
            <p:nvSpPr>
              <p:cNvPr id="73" name="Google Shape;73;p13"/>
              <p:cNvSpPr/>
              <p:nvPr/>
            </p:nvSpPr>
            <p:spPr>
              <a:xfrm>
                <a:off x="4170" y="2671"/>
                <a:ext cx="1258" cy="810"/>
              </a:xfrm>
              <a:custGeom>
                <a:rect b="b" l="l" r="r" t="t"/>
                <a:pathLst>
                  <a:path extrusionOk="0" h="811" w="1259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>
                <a:gsLst>
                  <a:gs pos="0">
                    <a:srgbClr val="002E8B"/>
                  </a:gs>
                  <a:gs pos="100000">
                    <a:srgbClr val="003399"/>
                  </a:gs>
                </a:gsLst>
                <a:lin ang="135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  <p:sp>
            <p:nvSpPr>
              <p:cNvPr id="74" name="Google Shape;74;p13"/>
              <p:cNvSpPr/>
              <p:nvPr/>
            </p:nvSpPr>
            <p:spPr>
              <a:xfrm>
                <a:off x="2900" y="3346"/>
                <a:ext cx="2848" cy="968"/>
              </a:xfrm>
              <a:custGeom>
                <a:rect b="b" l="l" r="r" t="t"/>
                <a:pathLst>
                  <a:path extrusionOk="0" h="969" w="284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close/>
                  </a:path>
                </a:pathLst>
              </a:custGeom>
              <a:gradFill>
                <a:gsLst>
                  <a:gs pos="0">
                    <a:srgbClr val="002A7D"/>
                  </a:gs>
                  <a:gs pos="100000">
                    <a:srgbClr val="003399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  <p:sp>
            <p:nvSpPr>
              <p:cNvPr id="75" name="Google Shape;75;p13"/>
              <p:cNvSpPr/>
              <p:nvPr/>
            </p:nvSpPr>
            <p:spPr>
              <a:xfrm>
                <a:off x="2748" y="2230"/>
                <a:ext cx="3006" cy="2084"/>
              </a:xfrm>
              <a:custGeom>
                <a:rect b="b" l="l" r="r" t="t"/>
                <a:pathLst>
                  <a:path extrusionOk="0" h="2085" w="3007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rgbClr val="0033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  <p:sp>
            <p:nvSpPr>
              <p:cNvPr id="76" name="Google Shape;76;p13"/>
              <p:cNvSpPr/>
              <p:nvPr/>
            </p:nvSpPr>
            <p:spPr>
              <a:xfrm>
                <a:off x="4501" y="2317"/>
                <a:ext cx="1247" cy="538"/>
              </a:xfrm>
              <a:custGeom>
                <a:rect b="b" l="l" r="r" t="t"/>
                <a:pathLst>
                  <a:path extrusionOk="0" h="539" w="1248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close/>
                  </a:path>
                </a:pathLst>
              </a:custGeom>
              <a:gradFill>
                <a:gsLst>
                  <a:gs pos="0">
                    <a:srgbClr val="003399"/>
                  </a:gs>
                  <a:gs pos="100000">
                    <a:srgbClr val="002D86"/>
                  </a:gs>
                </a:gsLst>
                <a:lin ang="135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sp>
          <p:nvSpPr>
            <p:cNvPr id="77" name="Google Shape;77;p13"/>
            <p:cNvSpPr/>
            <p:nvPr/>
          </p:nvSpPr>
          <p:spPr>
            <a:xfrm>
              <a:off x="3322" y="1341"/>
              <a:ext cx="1824" cy="1536"/>
            </a:xfrm>
            <a:custGeom>
              <a:rect b="b" l="l" r="r" t="t"/>
              <a:pathLst>
                <a:path extrusionOk="0" h="1469" w="2296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close/>
                </a:path>
              </a:pathLst>
            </a:custGeom>
            <a:gradFill>
              <a:gsLst>
                <a:gs pos="0">
                  <a:srgbClr val="003399"/>
                </a:gs>
                <a:gs pos="100000">
                  <a:srgbClr val="002B82"/>
                </a:gs>
              </a:gsLst>
              <a:lin ang="135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0" y="0"/>
              <a:ext cx="5757" cy="1775"/>
            </a:xfrm>
            <a:custGeom>
              <a:rect b="b" l="l" r="r" t="t"/>
              <a:pathLst>
                <a:path extrusionOk="0" h="1906" w="5740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514"/>
                </a:gs>
                <a:gs pos="100000">
                  <a:srgbClr val="003399"/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sp>
        <p:nvSpPr>
          <p:cNvPr id="79" name="Google Shape;79;p13"/>
          <p:cNvSpPr txBox="1"/>
          <p:nvPr>
            <p:ph type="title"/>
          </p:nvPr>
        </p:nvSpPr>
        <p:spPr>
          <a:xfrm>
            <a:off x="457200" y="274637"/>
            <a:ext cx="8228012" cy="1141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80" name="Google Shape;80;p13"/>
          <p:cNvSpPr txBox="1"/>
          <p:nvPr/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81" name="Google Shape;81;p13"/>
          <p:cNvSpPr txBox="1"/>
          <p:nvPr>
            <p:ph idx="1" type="body"/>
          </p:nvPr>
        </p:nvSpPr>
        <p:spPr>
          <a:xfrm>
            <a:off x="457200" y="1600200"/>
            <a:ext cx="8228012" cy="45243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marR="0" rtl="0" algn="l">
              <a:spcBef>
                <a:spcPts val="800"/>
              </a:spcBef>
              <a:spcAft>
                <a:spcPts val="0"/>
              </a:spcAft>
              <a:buSzPts val="1400"/>
              <a:buNone/>
              <a:defRPr b="0" i="0" sz="32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228600" lvl="1" marL="914400" marR="0" rtl="0" algn="l">
              <a:spcBef>
                <a:spcPts val="70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228600" lvl="2" marL="1371600" marR="0" rtl="0" algn="l">
              <a:spcBef>
                <a:spcPts val="60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228600" lvl="3" marL="1828800" marR="0" rtl="0" algn="l">
              <a:spcBef>
                <a:spcPts val="5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228600" lvl="4" marL="2286000" marR="0" rtl="0" algn="l">
              <a:spcBef>
                <a:spcPts val="5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228600" lvl="5" marL="2743200" marR="0" rtl="0" algn="l">
              <a:spcBef>
                <a:spcPts val="5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228600" lvl="6" marL="3200400" marR="0" rtl="0" algn="l">
              <a:spcBef>
                <a:spcPts val="5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228600" lvl="7" marL="3657600" marR="0" rtl="0" algn="l">
              <a:spcBef>
                <a:spcPts val="5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228600" lvl="8" marL="4114800" marR="0" rtl="0" algn="l">
              <a:spcBef>
                <a:spcPts val="5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 txBox="1"/>
          <p:nvPr/>
        </p:nvSpPr>
        <p:spPr>
          <a:xfrm>
            <a:off x="685800" y="1736725"/>
            <a:ext cx="7772400" cy="1920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E5FF"/>
              </a:buClr>
              <a:buSzPts val="6000"/>
              <a:buFont typeface="Garamond"/>
              <a:buNone/>
            </a:pPr>
            <a:r>
              <a:rPr b="1" i="0" lang="en-US" sz="6000" u="non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rPr>
              <a:t>Zasedání členské schůze Libčice.net</a:t>
            </a:r>
            <a:endParaRPr/>
          </a:p>
        </p:txBody>
      </p:sp>
      <p:sp>
        <p:nvSpPr>
          <p:cNvPr id="134" name="Google Shape;134;p25"/>
          <p:cNvSpPr txBox="1"/>
          <p:nvPr/>
        </p:nvSpPr>
        <p:spPr>
          <a:xfrm>
            <a:off x="1374775" y="4103687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aramond"/>
              <a:buNone/>
            </a:pPr>
            <a:r>
              <a:rPr lang="en-US" sz="32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3. 9. 2020</a:t>
            </a:r>
            <a:endParaRPr/>
          </a:p>
        </p:txBody>
      </p:sp>
      <p:pic>
        <p:nvPicPr>
          <p:cNvPr id="135" name="Google Shape;13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1500" y="6381750"/>
            <a:ext cx="3165475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E5FF"/>
              </a:buClr>
              <a:buSzPts val="4400"/>
              <a:buFont typeface="Garamond"/>
              <a:buNone/>
            </a:pPr>
            <a:r>
              <a:rPr b="1" i="0" lang="en-US" sz="4400" u="non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rPr>
              <a:t>Program jednání</a:t>
            </a:r>
            <a:endParaRPr/>
          </a:p>
        </p:txBody>
      </p:sp>
      <p:sp>
        <p:nvSpPr>
          <p:cNvPr id="141" name="Google Shape;141;p26"/>
          <p:cNvSpPr txBox="1"/>
          <p:nvPr/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1312" lvl="0" marL="3413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Noto Sans Symbols"/>
              <a:buChar char="■"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Ustavení ověřovatele</a:t>
            </a:r>
            <a:endParaRPr/>
          </a:p>
          <a:p>
            <a:pPr indent="-341312" lvl="0" marL="341312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Noto Sans Symbols"/>
              <a:buChar char="■"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Doplnění a schválení programu</a:t>
            </a:r>
            <a:endParaRPr/>
          </a:p>
          <a:p>
            <a:pPr indent="-341312" lvl="0" marL="341312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Noto Sans Symbols"/>
              <a:buChar char="■"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Zpráva rady o výsledcích hospodaření za rok 201</a:t>
            </a:r>
            <a:r>
              <a:rPr lang="en-US" sz="2000">
                <a:solidFill>
                  <a:srgbClr val="FFFFFF"/>
                </a:solidFill>
              </a:rPr>
              <a:t>9</a:t>
            </a:r>
            <a:endParaRPr/>
          </a:p>
          <a:p>
            <a:pPr indent="-341312" lvl="0" marL="341312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Noto Sans Symbols"/>
              <a:buChar char="■"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Schválení zprávy rady o výsledcích hospodaření za rok 201</a:t>
            </a:r>
            <a:r>
              <a:rPr lang="en-US" sz="2000">
                <a:solidFill>
                  <a:srgbClr val="FFFFFF"/>
                </a:solidFill>
              </a:rPr>
              <a:t>9</a:t>
            </a:r>
            <a:endParaRPr/>
          </a:p>
          <a:p>
            <a:pPr indent="-341312" lvl="0" marL="341312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Noto Sans Symbols"/>
              <a:buChar char="■"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Roční plán výdajů na rok 20</a:t>
            </a:r>
            <a:r>
              <a:rPr lang="en-US" sz="2000">
                <a:solidFill>
                  <a:srgbClr val="FFFFFF"/>
                </a:solidFill>
              </a:rPr>
              <a:t>20</a:t>
            </a:r>
            <a:endParaRPr/>
          </a:p>
          <a:p>
            <a:pPr indent="-341312" lvl="0" marL="341312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Noto Sans Symbols"/>
              <a:buChar char="■"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Schválení ročního plánu výdajů na rok 20</a:t>
            </a:r>
            <a:r>
              <a:rPr lang="en-US" sz="2000">
                <a:solidFill>
                  <a:srgbClr val="FFFFFF"/>
                </a:solidFill>
              </a:rPr>
              <a:t>20</a:t>
            </a:r>
            <a:endParaRPr/>
          </a:p>
          <a:p>
            <a:pPr indent="-341312" lvl="0" marL="341312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Noto Sans Symbols"/>
              <a:buChar char="■"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Informace rady </a:t>
            </a:r>
            <a:r>
              <a:rPr lang="en-US" sz="2000">
                <a:solidFill>
                  <a:srgbClr val="FFFFFF"/>
                </a:solidFill>
              </a:rPr>
              <a:t>spolku</a:t>
            </a: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Libčice.net ke členům</a:t>
            </a:r>
            <a:endParaRPr sz="2000">
              <a:solidFill>
                <a:srgbClr val="FFFFFF"/>
              </a:solidFill>
            </a:endParaRPr>
          </a:p>
          <a:p>
            <a:pPr indent="-341312" lvl="0" marL="341312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Noto Sans Symbols"/>
              <a:buChar char="■"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Diskuse</a:t>
            </a:r>
            <a:endParaRPr sz="2000">
              <a:solidFill>
                <a:srgbClr val="FFFFFF"/>
              </a:solidFill>
            </a:endParaRPr>
          </a:p>
        </p:txBody>
      </p:sp>
      <p:pic>
        <p:nvPicPr>
          <p:cNvPr id="142" name="Google Shape;14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1500" y="6381750"/>
            <a:ext cx="3165475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E5FF"/>
              </a:buClr>
              <a:buSzPts val="3600"/>
              <a:buFont typeface="Garamond"/>
              <a:buNone/>
            </a:pPr>
            <a:r>
              <a:rPr b="1" i="0" lang="en-US" sz="3600" u="non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rPr>
              <a:t>Výsledky hospodaření za rok 201</a:t>
            </a:r>
            <a:r>
              <a:rPr b="1" lang="en-US" sz="3600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rPr>
              <a:t>9</a:t>
            </a:r>
            <a:endParaRPr/>
          </a:p>
        </p:txBody>
      </p:sp>
      <p:sp>
        <p:nvSpPr>
          <p:cNvPr id="148" name="Google Shape;148;p27"/>
          <p:cNvSpPr txBox="1"/>
          <p:nvPr/>
        </p:nvSpPr>
        <p:spPr>
          <a:xfrm>
            <a:off x="457200" y="1600200"/>
            <a:ext cx="6994525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1312" lvl="0" marL="3413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Noto Sans Symbols"/>
              <a:buChar char="■"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Příjmy a výdaje v roce 201</a:t>
            </a:r>
            <a:r>
              <a:rPr lang="en-US" sz="2000">
                <a:solidFill>
                  <a:srgbClr val="FFFFFF"/>
                </a:solidFill>
              </a:rPr>
              <a:t>9</a:t>
            </a: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v tis. Kč</a:t>
            </a:r>
            <a:endParaRPr/>
          </a:p>
        </p:txBody>
      </p:sp>
      <p:graphicFrame>
        <p:nvGraphicFramePr>
          <p:cNvPr id="149" name="Google Shape;149;p27"/>
          <p:cNvGraphicFramePr/>
          <p:nvPr/>
        </p:nvGraphicFramePr>
        <p:xfrm>
          <a:off x="1403350" y="285273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{62BC012B-6893-45C4-A565-2E5AA0B69655}</a:tableStyleId>
              </a:tblPr>
              <a:tblGrid>
                <a:gridCol w="2668575"/>
                <a:gridCol w="1162050"/>
                <a:gridCol w="1716075"/>
              </a:tblGrid>
              <a:tr h="360350">
                <a:tc>
                  <a:txBody>
                    <a:bodyPr/>
                    <a:lstStyle/>
                    <a:p>
                      <a:pPr indent="-341312" lvl="0" marL="342900" marR="0" rtl="0" algn="ctr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Název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41312" lvl="0" marL="342900" marR="0" rtl="0" algn="ctr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Plán </a:t>
                      </a:r>
                      <a:r>
                        <a:rPr b="1" lang="en-US">
                          <a:solidFill>
                            <a:srgbClr val="FFFFFF"/>
                          </a:solidFill>
                        </a:rPr>
                        <a:t>19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41312" lvl="0" marL="342900" marR="0" rtl="0" algn="ctr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Skutečnost </a:t>
                      </a:r>
                      <a:r>
                        <a:rPr b="1" lang="en-US">
                          <a:solidFill>
                            <a:srgbClr val="FFFFFF"/>
                          </a:solidFill>
                        </a:rPr>
                        <a:t>19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-341312" lvl="0" marL="342900" marR="0" rtl="0" algn="l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Příjmy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41312" lvl="0" marL="342900" marR="0" rtl="0" algn="r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1260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41312" lvl="0" marL="342900" marR="0" rtl="0" algn="r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1345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5600">
                <a:tc>
                  <a:txBody>
                    <a:bodyPr/>
                    <a:lstStyle/>
                    <a:p>
                      <a:pPr indent="-341312" lvl="0" marL="342900" marR="0" rtl="0" algn="l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Konektivita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41312" lvl="0" marL="342900" marR="0" rtl="0" algn="r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280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41312" lvl="0" marL="342900" marR="0" rtl="0" algn="r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245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5600">
                <a:tc>
                  <a:txBody>
                    <a:bodyPr/>
                    <a:lstStyle/>
                    <a:p>
                      <a:pPr indent="-341312" lvl="0" marL="342900" marR="0" rtl="0" algn="l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Rozvoj sítě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41312" lvl="0" marL="342900" marR="0" rtl="0" algn="r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750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41312" lvl="0" marL="342900" marR="0" rtl="0" algn="r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415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8775">
                <a:tc>
                  <a:txBody>
                    <a:bodyPr/>
                    <a:lstStyle/>
                    <a:p>
                      <a:pPr indent="-341312" lvl="0" marL="342900" marR="0" rtl="0" algn="l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Nákup služeb+ostatní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41312" lvl="0" marL="342900" marR="0" rtl="0" algn="r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78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41312" lvl="0" marL="342900" marR="0" rtl="0" algn="r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155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4800">
                <a:tc>
                  <a:txBody>
                    <a:bodyPr/>
                    <a:lstStyle/>
                    <a:p>
                      <a:pPr indent="-341312" lvl="0" marL="342900" marR="0" rtl="0" algn="l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Rezerva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41312" lvl="0" marL="342900" marR="0" rtl="0" algn="r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152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41312" lvl="0" marL="342900" marR="0" rtl="0" algn="r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530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50" name="Google Shape;15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1500" y="6381750"/>
            <a:ext cx="3165475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E5FF"/>
              </a:buClr>
              <a:buSzPts val="3600"/>
              <a:buFont typeface="Garamond"/>
              <a:buNone/>
            </a:pPr>
            <a:r>
              <a:rPr b="1" i="0" lang="en-US" sz="3600" u="non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rPr>
              <a:t>Výsledky hospodaření za rok 20</a:t>
            </a:r>
            <a:r>
              <a:rPr b="1" lang="en-US" sz="3600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rPr>
              <a:t>19</a:t>
            </a:r>
            <a:endParaRPr/>
          </a:p>
        </p:txBody>
      </p:sp>
      <p:sp>
        <p:nvSpPr>
          <p:cNvPr id="156" name="Google Shape;156;p28"/>
          <p:cNvSpPr txBox="1"/>
          <p:nvPr/>
        </p:nvSpPr>
        <p:spPr>
          <a:xfrm>
            <a:off x="457200" y="1330925"/>
            <a:ext cx="80007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1312" lvl="0" marL="3413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Noto Sans Symbols"/>
              <a:buChar char="■"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Příjmy</a:t>
            </a:r>
            <a:endParaRPr/>
          </a:p>
          <a:p>
            <a:pPr indent="-284162" lvl="1" marL="741362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886E0"/>
              </a:buClr>
              <a:buSzPts val="980"/>
              <a:buFont typeface="Noto Sans Symbols"/>
              <a:buChar char="■"/>
            </a:pP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Skutečné příjmy vyšší než byl plán z důvodu vyššího připojení nových členů.</a:t>
            </a:r>
            <a:endParaRPr/>
          </a:p>
          <a:p>
            <a:pPr indent="-284162" lvl="1" marL="741362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aramond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1312" lvl="0" marL="341312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Noto Sans Symbols"/>
              <a:buChar char="■"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Konektivita</a:t>
            </a:r>
            <a:endParaRPr/>
          </a:p>
          <a:p>
            <a:pPr indent="-284162" lvl="1" marL="741362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886E0"/>
              </a:buClr>
              <a:buSzPts val="980"/>
              <a:buFont typeface="Noto Sans Symbols"/>
              <a:buChar char="■"/>
            </a:pPr>
            <a:r>
              <a:rPr lang="en-US">
                <a:solidFill>
                  <a:srgbClr val="FFFFFF"/>
                </a:solidFill>
              </a:rPr>
              <a:t>Ukončení smlouvy s UPC jako záložní linky.</a:t>
            </a:r>
            <a:endParaRPr/>
          </a:p>
          <a:p>
            <a:pPr indent="-341312" lvl="0" marL="341312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Noto Sans Symbols"/>
              <a:buChar char="■"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Rozvoj sítě</a:t>
            </a:r>
            <a:endParaRPr/>
          </a:p>
          <a:p>
            <a:pPr indent="-284162" lvl="1" marL="741362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886E0"/>
              </a:buClr>
              <a:buSzPts val="980"/>
              <a:buFont typeface="Noto Sans Symbols"/>
              <a:buChar char="■"/>
            </a:pPr>
            <a:r>
              <a:rPr lang="en-US">
                <a:solidFill>
                  <a:srgbClr val="FFFFFF"/>
                </a:solidFill>
              </a:rPr>
              <a:t>Výměna hlavního směrovače</a:t>
            </a:r>
            <a:endParaRPr>
              <a:solidFill>
                <a:srgbClr val="FFFFFF"/>
              </a:solidFill>
            </a:endParaRPr>
          </a:p>
          <a:p>
            <a:pPr indent="-284162" lvl="1" marL="741362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886E0"/>
              </a:buClr>
              <a:buSzPts val="980"/>
              <a:buFont typeface="Noto Sans Symbols"/>
              <a:buChar char="■"/>
            </a:pPr>
            <a:r>
              <a:rPr lang="en-US">
                <a:solidFill>
                  <a:srgbClr val="FFFFFF"/>
                </a:solidFill>
              </a:rPr>
              <a:t>Navýšení fyzické linky do internetu z 1G na 10Gbit </a:t>
            </a:r>
            <a:endParaRPr>
              <a:solidFill>
                <a:srgbClr val="FFFFFF"/>
              </a:solidFill>
            </a:endParaRPr>
          </a:p>
          <a:p>
            <a:pPr indent="-284162" lvl="1" marL="741362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886E0"/>
              </a:buClr>
              <a:buSzPts val="980"/>
              <a:buFont typeface="Noto Sans Symbols"/>
              <a:buChar char="■"/>
            </a:pPr>
            <a:r>
              <a:rPr lang="en-US">
                <a:solidFill>
                  <a:srgbClr val="FFFFFF"/>
                </a:solidFill>
              </a:rPr>
              <a:t>Upgrade prostředí virtualizace.</a:t>
            </a:r>
            <a:endParaRPr>
              <a:solidFill>
                <a:srgbClr val="FFFFFF"/>
              </a:solidFill>
            </a:endParaRPr>
          </a:p>
          <a:p>
            <a:pPr indent="-284162" lvl="1" marL="741362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886E0"/>
              </a:buClr>
              <a:buSzPts val="980"/>
              <a:buFont typeface="Noto Sans Symbols"/>
              <a:buChar char="■"/>
            </a:pPr>
            <a:r>
              <a:rPr lang="en-US">
                <a:solidFill>
                  <a:srgbClr val="FFFFFF"/>
                </a:solidFill>
              </a:rPr>
              <a:t>Kompletní předělání některých panelových domů </a:t>
            </a:r>
            <a:endParaRPr>
              <a:solidFill>
                <a:srgbClr val="FFFFFF"/>
              </a:solidFill>
            </a:endParaRPr>
          </a:p>
          <a:p>
            <a:pPr indent="-284162" lvl="1" marL="741362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886E0"/>
              </a:buClr>
              <a:buSzPts val="980"/>
              <a:buFont typeface="Noto Sans Symbols"/>
              <a:buChar char="■"/>
            </a:pPr>
            <a:r>
              <a:rPr lang="en-US">
                <a:solidFill>
                  <a:srgbClr val="FFFFFF"/>
                </a:solidFill>
              </a:rPr>
              <a:t>Započetí migrace WiFi na MtP 60Ghz. </a:t>
            </a:r>
            <a:endParaRPr>
              <a:solidFill>
                <a:srgbClr val="FFFFFF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</a:endParaRPr>
          </a:p>
          <a:p>
            <a:pPr indent="-341312" lvl="0" marL="341312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Noto Sans Symbols"/>
              <a:buChar char="■"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Nákup služeb + ostatní</a:t>
            </a:r>
            <a:endParaRPr/>
          </a:p>
          <a:p>
            <a:pPr indent="-284162" lvl="1" marL="741362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886E0"/>
              </a:buClr>
              <a:buSzPts val="980"/>
              <a:buFont typeface="Noto Sans Symbols"/>
              <a:buChar char="■"/>
            </a:pP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Podařilo se nám ušetřit za malé nákupy, které nesouvisí s rozvojem sítě</a:t>
            </a:r>
            <a:r>
              <a:rPr lang="en-US">
                <a:solidFill>
                  <a:srgbClr val="FFFFFF"/>
                </a:solidFill>
              </a:rPr>
              <a:t>.</a:t>
            </a:r>
            <a:endParaRPr/>
          </a:p>
          <a:p>
            <a:pPr indent="-341312" lvl="0" marL="341312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Noto Sans Symbols"/>
              <a:buChar char="■"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Rezerva</a:t>
            </a:r>
            <a:endParaRPr/>
          </a:p>
          <a:p>
            <a:pPr indent="-284162" lvl="1" marL="741362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886E0"/>
              </a:buClr>
              <a:buSzPts val="980"/>
              <a:buFont typeface="Noto Sans Symbols"/>
              <a:buChar char="■"/>
            </a:pPr>
            <a:r>
              <a:rPr lang="en-US">
                <a:solidFill>
                  <a:srgbClr val="FFFFFF"/>
                </a:solidFill>
              </a:rPr>
              <a:t>Velk8 rezerva oproti plánu byla způsobena nizsimi výdaji na rozvoj sítě.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1500" y="6381750"/>
            <a:ext cx="3165475" cy="36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21325" y="2985513"/>
            <a:ext cx="3295650" cy="206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9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E5FF"/>
              </a:buClr>
              <a:buSzPts val="3600"/>
              <a:buFont typeface="Garamond"/>
              <a:buNone/>
            </a:pPr>
            <a:r>
              <a:rPr b="1" lang="en-US" sz="3600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rPr>
              <a:t>Plán </a:t>
            </a:r>
            <a:r>
              <a:rPr b="1" i="0" lang="en-US" sz="3600" u="non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rPr>
              <a:t> 20</a:t>
            </a:r>
            <a:r>
              <a:rPr b="1" lang="en-US" sz="3600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rPr>
              <a:t>20</a:t>
            </a:r>
            <a:endParaRPr/>
          </a:p>
        </p:txBody>
      </p:sp>
      <p:sp>
        <p:nvSpPr>
          <p:cNvPr id="164" name="Google Shape;164;p29"/>
          <p:cNvSpPr txBox="1"/>
          <p:nvPr/>
        </p:nvSpPr>
        <p:spPr>
          <a:xfrm>
            <a:off x="457200" y="1330925"/>
            <a:ext cx="8000700" cy="47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1312" lvl="0" marL="3413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Noto Sans Symbols"/>
              <a:buChar char="■"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Příjmy</a:t>
            </a:r>
            <a:endParaRPr/>
          </a:p>
          <a:p>
            <a:pPr indent="-284162" lvl="1" marL="741362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886E0"/>
              </a:buClr>
              <a:buSzPts val="980"/>
              <a:buFont typeface="Noto Sans Symbols"/>
              <a:buChar char="■"/>
            </a:pPr>
            <a:r>
              <a:rPr lang="en-US">
                <a:solidFill>
                  <a:srgbClr val="FFFFFF"/>
                </a:solidFill>
              </a:rPr>
              <a:t>Neočekáváme zásadní změny v počtu členů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1312" lvl="0" marL="341312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Noto Sans Symbols"/>
              <a:buChar char="■"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Konektivita</a:t>
            </a:r>
            <a:endParaRPr/>
          </a:p>
          <a:p>
            <a:pPr indent="-284162" lvl="1" marL="741362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886E0"/>
              </a:buClr>
              <a:buSzPts val="980"/>
              <a:buFont typeface="Noto Sans Symbols"/>
              <a:buChar char="■"/>
            </a:pP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 Telemati</a:t>
            </a:r>
            <a:r>
              <a:rPr lang="en-US">
                <a:solidFill>
                  <a:srgbClr val="FFFFFF"/>
                </a:solidFill>
              </a:rPr>
              <a:t>ky</a:t>
            </a: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se v </a:t>
            </a:r>
            <a:r>
              <a:rPr lang="en-US">
                <a:solidFill>
                  <a:srgbClr val="FFFFFF"/>
                </a:solidFill>
              </a:rPr>
              <a:t>květnu</a:t>
            </a: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zvedl limit rychlosti z </a:t>
            </a:r>
            <a:r>
              <a:rPr lang="en-US">
                <a:solidFill>
                  <a:srgbClr val="FFFFFF"/>
                </a:solidFill>
              </a:rPr>
              <a:t>1</a:t>
            </a: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G</a:t>
            </a:r>
            <a:r>
              <a:rPr lang="en-US">
                <a:solidFill>
                  <a:srgbClr val="FFFFFF"/>
                </a:solidFill>
              </a:rPr>
              <a:t>bit/s</a:t>
            </a: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na </a:t>
            </a:r>
            <a:r>
              <a:rPr lang="en-US">
                <a:solidFill>
                  <a:srgbClr val="FFFFFF"/>
                </a:solidFill>
              </a:rPr>
              <a:t>2</a:t>
            </a: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G</a:t>
            </a:r>
            <a:r>
              <a:rPr lang="en-US">
                <a:solidFill>
                  <a:srgbClr val="FFFFFF"/>
                </a:solidFill>
              </a:rPr>
              <a:t>bit/s</a:t>
            </a: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a tím došlo k mírnému nárůstu cen.</a:t>
            </a:r>
            <a:endParaRPr/>
          </a:p>
          <a:p>
            <a:pPr indent="-341312" lvl="0" marL="341312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Noto Sans Symbols"/>
              <a:buChar char="■"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Rozvoj sítě</a:t>
            </a:r>
            <a:endParaRPr/>
          </a:p>
          <a:p>
            <a:pPr indent="-284162" lvl="1" marL="741362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886E0"/>
              </a:buClr>
              <a:buSzPts val="980"/>
              <a:buFont typeface="Noto Sans Symbols"/>
              <a:buChar char="■"/>
            </a:pPr>
            <a:r>
              <a:rPr lang="en-US">
                <a:solidFill>
                  <a:srgbClr val="FFFFFF"/>
                </a:solidFill>
              </a:rPr>
              <a:t>V roce 2020  probíhalo mimo obvyklého rozšiřování optické sítě především upgrade mnoha páteřních prvků na 10Gbit a 25Gbit. Navýšení fyzické linky do internetu z 1G na 10Gbit. Upgrade prostředí virtualizace. Dva nové oddělené DNS servery. Navýšení připojení do internetu z 1Gbit na 2Gbit. Pořízení velké zásoby optických modulů z důvodu obav covid-19 nedostupnosti zdrojů. Započetí migrace WiFi na MtP 60Ghz. Zakoupen a nainstalován neflow monitor. Zakoupeno OTDR. Zakoupeno NAS uloziste.</a:t>
            </a:r>
            <a:endParaRPr b="0" i="1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1312" lvl="0" marL="341312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Noto Sans Symbols"/>
              <a:buChar char="■"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Nákup služeb + ostatní</a:t>
            </a:r>
            <a:endParaRPr/>
          </a:p>
          <a:p>
            <a:pPr indent="-284162" lvl="1" marL="741362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886E0"/>
              </a:buClr>
              <a:buSzPts val="980"/>
              <a:buFont typeface="Noto Sans Symbols"/>
              <a:buChar char="■"/>
            </a:pPr>
            <a:r>
              <a:rPr lang="en-US">
                <a:solidFill>
                  <a:srgbClr val="FFFFFF"/>
                </a:solidFill>
              </a:rPr>
              <a:t>Na jaře byla pořízena vysokozdvižná plošina</a:t>
            </a:r>
            <a:endParaRPr>
              <a:solidFill>
                <a:srgbClr val="FFFFFF"/>
              </a:solidFill>
            </a:endParaRPr>
          </a:p>
          <a:p>
            <a:pPr indent="-310832" lvl="1" marL="741362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</a:pPr>
            <a:r>
              <a:rPr lang="en-US">
                <a:solidFill>
                  <a:srgbClr val="FFFFFF"/>
                </a:solidFill>
              </a:rPr>
              <a:t>Nově členům nabízena  IPTV jakou součást členství</a:t>
            </a:r>
            <a:endParaRPr>
              <a:solidFill>
                <a:srgbClr val="FFFFFF"/>
              </a:solidFill>
            </a:endParaRPr>
          </a:p>
          <a:p>
            <a:pPr indent="-341312" lvl="0" marL="341312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Noto Sans Symbols"/>
              <a:buChar char="■"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Rezerva</a:t>
            </a:r>
            <a:endParaRPr/>
          </a:p>
          <a:p>
            <a:pPr indent="-284162" lvl="1" marL="741362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886E0"/>
              </a:buClr>
              <a:buSzPts val="980"/>
              <a:buFont typeface="Noto Sans Symbols"/>
              <a:buChar char="■"/>
            </a:pPr>
            <a:r>
              <a:rPr lang="en-US">
                <a:solidFill>
                  <a:srgbClr val="FFFFFF"/>
                </a:solidFill>
              </a:rPr>
              <a:t>Rezervu plánujeme tak, abychom udrželi na účtě “havarijní rezervu” 600 000 Kč pro nenadálé  události.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" name="Google Shape;16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1500" y="6381750"/>
            <a:ext cx="3165475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0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E5FF"/>
              </a:buClr>
              <a:buSzPts val="3600"/>
              <a:buFont typeface="Garamond"/>
              <a:buNone/>
            </a:pPr>
            <a:r>
              <a:rPr b="1" i="0" lang="en-US" sz="3600" u="non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rPr>
              <a:t>Roční plán výdajů na rok 20</a:t>
            </a:r>
            <a:r>
              <a:rPr b="1" lang="en-US" sz="3600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rPr>
              <a:t>20</a:t>
            </a:r>
            <a:endParaRPr/>
          </a:p>
        </p:txBody>
      </p:sp>
      <p:sp>
        <p:nvSpPr>
          <p:cNvPr id="171" name="Google Shape;171;p30"/>
          <p:cNvSpPr txBox="1"/>
          <p:nvPr/>
        </p:nvSpPr>
        <p:spPr>
          <a:xfrm>
            <a:off x="457200" y="1639875"/>
            <a:ext cx="8167800" cy="3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1312" lvl="0" marL="3413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260"/>
              <a:buFont typeface="Noto Sans Symbols"/>
              <a:buChar char="■"/>
            </a:pPr>
            <a:r>
              <a:rPr b="0" i="0" lang="en-US" sz="18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Plánované příjmy a výdaje v roce 20</a:t>
            </a:r>
            <a:r>
              <a:rPr lang="en-US" sz="1800">
                <a:solidFill>
                  <a:srgbClr val="FFFFFF"/>
                </a:solidFill>
              </a:rPr>
              <a:t>20</a:t>
            </a:r>
            <a:endParaRPr/>
          </a:p>
        </p:txBody>
      </p:sp>
      <p:graphicFrame>
        <p:nvGraphicFramePr>
          <p:cNvPr id="172" name="Google Shape;172;p30"/>
          <p:cNvGraphicFramePr/>
          <p:nvPr/>
        </p:nvGraphicFramePr>
        <p:xfrm>
          <a:off x="1258887" y="2565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{62BC012B-6893-45C4-A565-2E5AA0B69655}</a:tableStyleId>
              </a:tblPr>
              <a:tblGrid>
                <a:gridCol w="2266950"/>
                <a:gridCol w="1460500"/>
                <a:gridCol w="1458900"/>
              </a:tblGrid>
              <a:tr h="546100">
                <a:tc>
                  <a:txBody>
                    <a:bodyPr/>
                    <a:lstStyle/>
                    <a:p>
                      <a:pPr indent="-341312" lvl="0" marL="342900" marR="0" rtl="0" algn="ctr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Název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41312" lvl="0" marL="342900" marR="0" rtl="0" algn="ctr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Skutečnost 1</a:t>
                      </a:r>
                      <a:r>
                        <a:rPr b="1" lang="en-US">
                          <a:solidFill>
                            <a:srgbClr val="FFFFFF"/>
                          </a:solidFill>
                        </a:rPr>
                        <a:t>9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41312" lvl="0" marL="342900" marR="0" rtl="0" algn="ctr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en-US" sz="1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Plán </a:t>
                      </a:r>
                      <a:r>
                        <a:rPr b="1" lang="en-US">
                          <a:solidFill>
                            <a:srgbClr val="FFFFFF"/>
                          </a:solidFill>
                        </a:rPr>
                        <a:t>20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indent="-341312" lvl="0" marL="342900" marR="0" rtl="0" algn="l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Očekávané př</a:t>
                      </a:r>
                      <a:r>
                        <a:rPr lang="en-US">
                          <a:solidFill>
                            <a:srgbClr val="FFFFFF"/>
                          </a:solidFill>
                        </a:rPr>
                        <a:t>í</a:t>
                      </a: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jmy: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41312" lvl="0" marL="342900" marR="0" rtl="0" algn="r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1345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41312" lvl="0" marL="342900" marR="0" rtl="0" algn="r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1370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1300">
                <a:tc>
                  <a:txBody>
                    <a:bodyPr/>
                    <a:lstStyle/>
                    <a:p>
                      <a:pPr indent="-341312" lvl="0" marL="342900" marR="0" rtl="0" algn="l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Konektivita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41312" lvl="0" marL="342900" marR="0" rtl="0" algn="r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245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41312" lvl="0" marL="342900" marR="0" rtl="0" algn="r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292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indent="-341312" lvl="0" marL="342900" marR="0" rtl="0" algn="l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Rozvoj sítě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41312" lvl="0" marL="342900" marR="0" rtl="0" algn="r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415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41312" lvl="0" marL="342900" marR="0" rtl="0" algn="r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1000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8125">
                <a:tc>
                  <a:txBody>
                    <a:bodyPr/>
                    <a:lstStyle/>
                    <a:p>
                      <a:pPr indent="-341312" lvl="0" marL="342900" marR="0" rtl="0" algn="l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Nákup služeb+ostatní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41312" lvl="0" marL="342900" marR="0" rtl="0" algn="r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155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41312" lvl="0" marL="342900" marR="0" rtl="0" algn="r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300+82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indent="-341312" lvl="0" marL="342900" marR="0" rtl="0" algn="l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en-US" sz="1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Rezerva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41312" lvl="0" marL="342900" marR="0" rtl="0" algn="r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530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341312" lvl="0" marL="342900" marR="0" rtl="0" algn="r">
                        <a:lnSpc>
                          <a:spcPct val="9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400"/>
                        <a:buFont typeface="Arial"/>
                        <a:buNone/>
                      </a:pPr>
                      <a:r>
                        <a:rPr lang="en-US">
                          <a:solidFill>
                            <a:srgbClr val="FFFFFF"/>
                          </a:solidFill>
                        </a:rPr>
                        <a:t>-310</a:t>
                      </a:r>
                      <a:endParaRPr/>
                    </a:p>
                  </a:txBody>
                  <a:tcPr marT="59250" marB="46800" marR="90000" marL="900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73" name="Google Shape;17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1500" y="6381750"/>
            <a:ext cx="3165475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1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E5FF"/>
              </a:buClr>
              <a:buSzPts val="3600"/>
              <a:buFont typeface="Garamond"/>
              <a:buNone/>
            </a:pPr>
            <a:r>
              <a:rPr b="1" i="0" lang="en-US" sz="3600" u="non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rPr>
              <a:t>Informace rady Libčice.net ke členům</a:t>
            </a:r>
            <a:endParaRPr/>
          </a:p>
        </p:txBody>
      </p:sp>
      <p:sp>
        <p:nvSpPr>
          <p:cNvPr id="179" name="Google Shape;179;p31"/>
          <p:cNvSpPr txBox="1"/>
          <p:nvPr/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1312" lvl="0" marL="3413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Noto Sans Symbols"/>
              <a:buChar char="■"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Vývoj infrastruktury sítě za posledních 12 měsíců</a:t>
            </a:r>
            <a:endParaRPr/>
          </a:p>
          <a:p>
            <a:pPr indent="-341312" lvl="0" marL="341312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Noto Sans Symbols"/>
              <a:buChar char="■"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Navýšení rychlosti a datových limitů</a:t>
            </a:r>
            <a:endParaRPr/>
          </a:p>
          <a:p>
            <a:pPr indent="-341312" lvl="0" marL="341312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Noto Sans Symbols"/>
              <a:buChar char="■"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Motivační program</a:t>
            </a:r>
            <a:endParaRPr/>
          </a:p>
          <a:p>
            <a:pPr indent="-341312" lvl="0" marL="341312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CC00"/>
              </a:buClr>
              <a:buSzPts val="1400"/>
              <a:buFont typeface="Noto Sans Symbols"/>
              <a:buChar char="■"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Počet členů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1500" y="6381750"/>
            <a:ext cx="3165475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1530" y="71437"/>
            <a:ext cx="6545633" cy="6739624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2"/>
          <p:cNvSpPr txBox="1"/>
          <p:nvPr/>
        </p:nvSpPr>
        <p:spPr>
          <a:xfrm>
            <a:off x="457200" y="71430"/>
            <a:ext cx="82296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E5FF"/>
              </a:buClr>
              <a:buSzPts val="4000"/>
              <a:buFont typeface="Garamond"/>
              <a:buNone/>
            </a:pPr>
            <a:r>
              <a:rPr b="1" i="0" lang="en-US" sz="4000" u="none">
                <a:latin typeface="Garamond"/>
                <a:ea typeface="Garamond"/>
                <a:cs typeface="Garamond"/>
                <a:sym typeface="Garamond"/>
              </a:rPr>
              <a:t>Trasa projektu MOPS</a:t>
            </a:r>
            <a:endParaRPr/>
          </a:p>
        </p:txBody>
      </p:sp>
      <p:pic>
        <p:nvPicPr>
          <p:cNvPr id="187" name="Google Shape;187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68075" y="6357675"/>
            <a:ext cx="3165475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3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E5FF"/>
              </a:buClr>
              <a:buSzPts val="4000"/>
              <a:buFont typeface="Garamond"/>
              <a:buNone/>
            </a:pPr>
            <a:r>
              <a:rPr b="1" i="0" lang="en-US" sz="4000" u="non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rPr>
              <a:t>Motivační program a rychlost přípojek</a:t>
            </a:r>
            <a:endParaRPr/>
          </a:p>
        </p:txBody>
      </p:sp>
      <p:sp>
        <p:nvSpPr>
          <p:cNvPr id="193" name="Google Shape;193;p33"/>
          <p:cNvSpPr txBox="1"/>
          <p:nvPr/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➢"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Princip – zvýšení rychlosti v rámci technických možností</a:t>
            </a:r>
            <a:endParaRPr/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➢"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Motivace členů k pořízení vyspělejší technologie</a:t>
            </a:r>
            <a:endParaRPr/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➢"/>
            </a:pPr>
            <a:r>
              <a:rPr b="0" i="0" lang="en-US" sz="20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Rychlosti podle přístupové technologie a počtu sousedů</a:t>
            </a:r>
            <a:endParaRPr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2Mb wifi 2</a:t>
            </a:r>
            <a:r>
              <a:rPr lang="en-US" sz="1800">
                <a:solidFill>
                  <a:srgbClr val="FFFFFF"/>
                </a:solidFill>
              </a:rPr>
              <a:t>.</a:t>
            </a: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4G</a:t>
            </a:r>
            <a:r>
              <a:rPr lang="en-US" sz="1800">
                <a:solidFill>
                  <a:schemeClr val="lt1"/>
                </a:solidFill>
              </a:rPr>
              <a:t>Hz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8Mb wifi 5</a:t>
            </a:r>
            <a:r>
              <a:rPr lang="en-US" sz="1800">
                <a:solidFill>
                  <a:srgbClr val="FFFFFF"/>
                </a:solidFill>
              </a:rPr>
              <a:t>G</a:t>
            </a:r>
            <a:r>
              <a:rPr lang="en-US" sz="1800">
                <a:solidFill>
                  <a:schemeClr val="lt1"/>
                </a:solidFill>
              </a:rPr>
              <a:t>Hz</a:t>
            </a:r>
            <a:endParaRPr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12Mb wifi g2 – 5</a:t>
            </a:r>
            <a:r>
              <a:rPr lang="en-US" sz="1800">
                <a:solidFill>
                  <a:srgbClr val="FFFFFF"/>
                </a:solidFill>
              </a:rPr>
              <a:t>G</a:t>
            </a:r>
            <a:r>
              <a:rPr lang="en-US" sz="1800">
                <a:solidFill>
                  <a:schemeClr val="lt1"/>
                </a:solidFill>
              </a:rPr>
              <a:t>Hz</a:t>
            </a:r>
            <a:endParaRPr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16Mb wifi g3 - 5</a:t>
            </a:r>
            <a:r>
              <a:rPr lang="en-US" sz="1800">
                <a:solidFill>
                  <a:srgbClr val="FFFFFF"/>
                </a:solidFill>
              </a:rPr>
              <a:t>G</a:t>
            </a:r>
            <a:r>
              <a:rPr lang="en-US" sz="1800">
                <a:solidFill>
                  <a:schemeClr val="lt1"/>
                </a:solidFill>
              </a:rPr>
              <a:t>Hz</a:t>
            </a:r>
            <a:endParaRPr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24Mb wifi g4+ - 5</a:t>
            </a:r>
            <a:r>
              <a:rPr lang="en-US" sz="1800">
                <a:solidFill>
                  <a:srgbClr val="FFFFFF"/>
                </a:solidFill>
              </a:rPr>
              <a:t>G</a:t>
            </a:r>
            <a:r>
              <a:rPr lang="en-US" sz="1800">
                <a:solidFill>
                  <a:schemeClr val="lt1"/>
                </a:solidFill>
              </a:rPr>
              <a:t>Hz</a:t>
            </a:r>
            <a:endParaRPr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30Mb airMax - 5</a:t>
            </a:r>
            <a:r>
              <a:rPr lang="en-US" sz="1800">
                <a:solidFill>
                  <a:srgbClr val="FFFFFF"/>
                </a:solidFill>
              </a:rPr>
              <a:t>G</a:t>
            </a:r>
            <a:r>
              <a:rPr lang="en-US" sz="1800">
                <a:solidFill>
                  <a:schemeClr val="lt1"/>
                </a:solidFill>
              </a:rPr>
              <a:t>Hz</a:t>
            </a: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rgbClr val="FFFFFF"/>
              </a:solidFill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1800">
                <a:solidFill>
                  <a:srgbClr val="FFFFFF"/>
                </a:solidFill>
              </a:rPr>
              <a:t>100Mb </a:t>
            </a:r>
            <a:r>
              <a:rPr lang="en-US" sz="1800">
                <a:solidFill>
                  <a:schemeClr val="lt1"/>
                </a:solidFill>
              </a:rPr>
              <a:t>wifi 60GHz</a:t>
            </a:r>
            <a:endParaRPr sz="1800">
              <a:solidFill>
                <a:schemeClr val="lt1"/>
              </a:solidFill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300Mb (500Mb</a:t>
            </a:r>
            <a:r>
              <a:rPr lang="en-US" sz="1800">
                <a:solidFill>
                  <a:srgbClr val="FFFFFF"/>
                </a:solidFill>
              </a:rPr>
              <a:t>?</a:t>
            </a: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) optická/metalická přípojka do páteřní sítě </a:t>
            </a:r>
            <a:r>
              <a:rPr lang="en-US" sz="1800">
                <a:solidFill>
                  <a:srgbClr val="FFFFFF"/>
                </a:solidFill>
              </a:rPr>
              <a:t>(někde 100Mb)</a:t>
            </a:r>
            <a:endParaRPr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500Mb (1</a:t>
            </a:r>
            <a:r>
              <a:rPr lang="en-US" sz="1800">
                <a:solidFill>
                  <a:srgbClr val="FFFFFF"/>
                </a:solidFill>
              </a:rPr>
              <a:t>G?</a:t>
            </a: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) patron – páteřní síť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1500" y="6381750"/>
            <a:ext cx="3165475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4"/>
          <p:cNvSpPr txBox="1"/>
          <p:nvPr/>
        </p:nvSpPr>
        <p:spPr>
          <a:xfrm>
            <a:off x="457200" y="30956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E5FF"/>
              </a:buClr>
              <a:buSzPts val="4000"/>
              <a:buFont typeface="Garamond"/>
              <a:buNone/>
            </a:pPr>
            <a:r>
              <a:rPr b="1" i="0" lang="en-US" sz="4000" u="non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rPr>
              <a:t>Vývoj typů připojení</a:t>
            </a:r>
            <a:endParaRPr/>
          </a:p>
        </p:txBody>
      </p:sp>
      <p:pic>
        <p:nvPicPr>
          <p:cNvPr id="200" name="Google Shape;20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32475" y="6381750"/>
            <a:ext cx="3165475" cy="36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4" title="Gra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700" y="1275350"/>
            <a:ext cx="8646702" cy="495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5"/>
          <p:cNvSpPr txBox="1"/>
          <p:nvPr/>
        </p:nvSpPr>
        <p:spPr>
          <a:xfrm>
            <a:off x="457200" y="309555"/>
            <a:ext cx="8229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E5FF"/>
              </a:buClr>
              <a:buSzPts val="4000"/>
              <a:buFont typeface="Garamond"/>
              <a:buNone/>
            </a:pPr>
            <a:r>
              <a:rPr b="1" i="0" lang="en-US" sz="4000" u="non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rPr>
              <a:t>Vývoj typů připojení</a:t>
            </a:r>
            <a:endParaRPr/>
          </a:p>
        </p:txBody>
      </p:sp>
      <p:pic>
        <p:nvPicPr>
          <p:cNvPr id="207" name="Google Shape;207;p35" title="Typy připojení k síti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625" y="1221625"/>
            <a:ext cx="8670750" cy="536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6"/>
          <p:cNvSpPr txBox="1"/>
          <p:nvPr/>
        </p:nvSpPr>
        <p:spPr>
          <a:xfrm>
            <a:off x="457200" y="274630"/>
            <a:ext cx="82296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E5FF"/>
              </a:buClr>
              <a:buSzPts val="4000"/>
              <a:buFont typeface="Garamond"/>
              <a:buNone/>
            </a:pPr>
            <a:r>
              <a:rPr b="1" i="0" lang="en-US" sz="4000" u="non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rPr>
              <a:t>Vývoj počtu členů</a:t>
            </a:r>
            <a:endParaRPr/>
          </a:p>
        </p:txBody>
      </p:sp>
      <p:pic>
        <p:nvPicPr>
          <p:cNvPr id="213" name="Google Shape;213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1500" y="6381750"/>
            <a:ext cx="3165475" cy="36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6" title="Počet nově registrovaných členů v letec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5000" y="3876025"/>
            <a:ext cx="6851499" cy="2549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6" title="Počet aktivních přípojek k síti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5000" y="1075350"/>
            <a:ext cx="6851499" cy="259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7"/>
          <p:cNvSpPr txBox="1"/>
          <p:nvPr/>
        </p:nvSpPr>
        <p:spPr>
          <a:xfrm>
            <a:off x="457200" y="30956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E5FF"/>
              </a:buClr>
              <a:buSzPts val="4000"/>
              <a:buFont typeface="Garamond"/>
              <a:buNone/>
            </a:pPr>
            <a:r>
              <a:rPr b="1" i="0" lang="en-US" sz="4000" u="non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rPr>
              <a:t>Připojení do internetu</a:t>
            </a:r>
            <a:endParaRPr/>
          </a:p>
        </p:txBody>
      </p:sp>
      <p:sp>
        <p:nvSpPr>
          <p:cNvPr id="221" name="Google Shape;221;p37"/>
          <p:cNvSpPr txBox="1"/>
          <p:nvPr/>
        </p:nvSpPr>
        <p:spPr>
          <a:xfrm>
            <a:off x="576262" y="1452562"/>
            <a:ext cx="5759400" cy="14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-51435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10"/>
              <a:buFont typeface="Noto Sans Symbols"/>
              <a:buChar char="■"/>
            </a:pPr>
            <a:r>
              <a:rPr b="0" i="0" lang="en-US" sz="18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Současná rychlost </a:t>
            </a:r>
            <a:r>
              <a:rPr lang="en-US" sz="18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2</a:t>
            </a:r>
            <a:r>
              <a:rPr b="0" i="0" lang="en-US" sz="18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Gbps</a:t>
            </a:r>
            <a:endParaRPr/>
          </a:p>
          <a:p>
            <a:pPr indent="-51435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10"/>
              <a:buFont typeface="Noto Sans Symbols"/>
              <a:buChar char="■"/>
            </a:pPr>
            <a:r>
              <a:rPr b="0" i="0" lang="en-US" sz="18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-US" sz="18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7</a:t>
            </a:r>
            <a:r>
              <a:rPr b="0" i="0" lang="en-US" sz="18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1</a:t>
            </a:r>
            <a:r>
              <a:rPr lang="en-US" sz="18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8</a:t>
            </a:r>
            <a:r>
              <a:rPr b="0" i="0" lang="en-US" sz="18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veřejných I</a:t>
            </a:r>
            <a:r>
              <a:rPr lang="en-US" sz="18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P</a:t>
            </a:r>
            <a:r>
              <a:rPr b="0" i="0" lang="en-US" sz="18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v4 adres</a:t>
            </a:r>
            <a:endParaRPr/>
          </a:p>
          <a:p>
            <a:pPr indent="-51435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10"/>
              <a:buFont typeface="Noto Sans Symbols"/>
              <a:buChar char="■"/>
            </a:pPr>
            <a:r>
              <a:rPr b="0" i="0" lang="en-US" sz="18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Zprovozněno IPv6</a:t>
            </a:r>
            <a:endParaRPr b="0" i="0" sz="1800" u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Garamond"/>
              <a:buChar char="■"/>
            </a:pPr>
            <a:r>
              <a:rPr lang="en-US" sz="18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 Zprovozněno SledovaniTV - nyní cca 50 uživatelů</a:t>
            </a:r>
            <a:endParaRPr sz="1800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22" name="Google Shape;22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1500" y="6381750"/>
            <a:ext cx="3165475" cy="36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7150" y="3067049"/>
            <a:ext cx="7674990" cy="3162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8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E5FF"/>
              </a:buClr>
              <a:buSzPts val="3600"/>
              <a:buFont typeface="Garamond"/>
              <a:buNone/>
            </a:pPr>
            <a:r>
              <a:rPr b="1" i="0" lang="en-US" sz="3600" u="non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rPr>
              <a:t>Diskuse</a:t>
            </a:r>
            <a:endParaRPr/>
          </a:p>
        </p:txBody>
      </p:sp>
      <p:sp>
        <p:nvSpPr>
          <p:cNvPr id="229" name="Google Shape;229;p38"/>
          <p:cNvSpPr txBox="1"/>
          <p:nvPr/>
        </p:nvSpPr>
        <p:spPr>
          <a:xfrm>
            <a:off x="457200" y="1565128"/>
            <a:ext cx="8229600" cy="35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aramond"/>
              <a:buChar char="●"/>
            </a:pPr>
            <a:r>
              <a:rPr lang="en-US" sz="1800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rPr>
              <a:t>Na internetu pracuje stále více lidí. Sledují televizi ….  Jak budeme hlásit plánované práce? Kdy je nejlepší čas na výpadek? 18-20 20-22 22-00? Například upgrade faraon na 10G ….</a:t>
            </a:r>
            <a:endParaRPr sz="180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230" name="Google Shape;230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1500" y="6381750"/>
            <a:ext cx="3165475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9"/>
          <p:cNvSpPr txBox="1"/>
          <p:nvPr/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E5FF"/>
              </a:buClr>
              <a:buSzPts val="4000"/>
              <a:buFont typeface="Garamond"/>
              <a:buNone/>
            </a:pPr>
            <a:br>
              <a:rPr b="1" i="0" lang="en-US" sz="4000" u="none">
                <a:solidFill>
                  <a:srgbClr val="E5E5FF"/>
                </a:solidFill>
                <a:latin typeface="Garamond"/>
                <a:ea typeface="Garamond"/>
                <a:cs typeface="Garamond"/>
                <a:sym typeface="Garamond"/>
              </a:rPr>
            </a:br>
            <a:endParaRPr/>
          </a:p>
        </p:txBody>
      </p:sp>
      <p:sp>
        <p:nvSpPr>
          <p:cNvPr id="236" name="Google Shape;236;p39"/>
          <p:cNvSpPr txBox="1"/>
          <p:nvPr/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1312" lvl="0" marL="3413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aramond"/>
              <a:buNone/>
            </a:pPr>
            <a:r>
              <a:t/>
            </a:r>
            <a:endParaRPr b="0" i="0" sz="3200" u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41312" lvl="0" marL="341312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aramond"/>
              <a:buNone/>
            </a:pPr>
            <a:r>
              <a:t/>
            </a:r>
            <a:endParaRPr b="0" i="0" sz="3200" u="none">
              <a:solidFill>
                <a:srgbClr val="FFFFF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341312" lvl="0" marL="341312" marR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Garamond"/>
              <a:buNone/>
            </a:pPr>
            <a:r>
              <a:rPr b="0" i="0" lang="en-US" sz="3200" u="non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Děkujeme za pozornost</a:t>
            </a:r>
            <a:endParaRPr/>
          </a:p>
        </p:txBody>
      </p:sp>
      <p:pic>
        <p:nvPicPr>
          <p:cNvPr id="237" name="Google Shape;23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51500" y="6381750"/>
            <a:ext cx="3165475" cy="365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tiv sady Office">
  <a:themeElements>
    <a:clrScheme name="Motiv sady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Motiv sady Office">
  <a:themeElements>
    <a:clrScheme name="Motiv sady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