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y="6858000" cx="9144000"/>
  <p:notesSz cx="6858000" cy="9737725"/>
  <p:embeddedFontLst>
    <p:embeddedFont>
      <p:font typeface="Garamond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33A694A-4AC2-4802-B7EA-05E6B031EBD7}">
  <a:tblStyle styleId="{033A694A-4AC2-4802-B7EA-05E6B031EBD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font" Target="fonts/Garamond-bold.fntdata"/><Relationship Id="rId27" Type="http://schemas.openxmlformats.org/officeDocument/2006/relationships/font" Target="fonts/Garamond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Garamond-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0" Type="http://schemas.openxmlformats.org/officeDocument/2006/relationships/font" Target="fonts/Garamond-boldItalic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0" y="73977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625975"/>
            <a:ext cx="5484812" cy="43799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31" name="Google Shape;131;p1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96" name="Google Shape;196;p8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10" name="Google Shape;210;p10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/>
          <p:nvPr>
            <p:ph idx="2" type="sldImg"/>
          </p:nvPr>
        </p:nvSpPr>
        <p:spPr>
          <a:xfrm>
            <a:off x="1587" y="0"/>
            <a:ext cx="1587" cy="1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18" name="Google Shape;218;p11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82dc2129f_0_0:notes"/>
          <p:cNvSpPr/>
          <p:nvPr>
            <p:ph idx="2" type="sldImg"/>
          </p:nvPr>
        </p:nvSpPr>
        <p:spPr>
          <a:xfrm>
            <a:off x="0" y="73977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e82dc2129f_0_0:notes"/>
          <p:cNvSpPr txBox="1"/>
          <p:nvPr>
            <p:ph idx="1" type="body"/>
          </p:nvPr>
        </p:nvSpPr>
        <p:spPr>
          <a:xfrm>
            <a:off x="685800" y="4625975"/>
            <a:ext cx="5484900" cy="4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e82dc2129f_0_6:notes"/>
          <p:cNvSpPr/>
          <p:nvPr>
            <p:ph idx="2" type="sldImg"/>
          </p:nvPr>
        </p:nvSpPr>
        <p:spPr>
          <a:xfrm>
            <a:off x="0" y="73977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e82dc2129f_0_6:notes"/>
          <p:cNvSpPr txBox="1"/>
          <p:nvPr>
            <p:ph idx="1" type="body"/>
          </p:nvPr>
        </p:nvSpPr>
        <p:spPr>
          <a:xfrm>
            <a:off x="685800" y="4625975"/>
            <a:ext cx="5484900" cy="4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e82dc2129f_0_12:notes"/>
          <p:cNvSpPr/>
          <p:nvPr>
            <p:ph idx="2" type="sldImg"/>
          </p:nvPr>
        </p:nvSpPr>
        <p:spPr>
          <a:xfrm>
            <a:off x="0" y="73977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e82dc2129f_0_12:notes"/>
          <p:cNvSpPr txBox="1"/>
          <p:nvPr>
            <p:ph idx="1" type="body"/>
          </p:nvPr>
        </p:nvSpPr>
        <p:spPr>
          <a:xfrm>
            <a:off x="685800" y="4625975"/>
            <a:ext cx="5484900" cy="4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e82dc2129f_0_19:notes"/>
          <p:cNvSpPr/>
          <p:nvPr>
            <p:ph idx="2" type="sldImg"/>
          </p:nvPr>
        </p:nvSpPr>
        <p:spPr>
          <a:xfrm>
            <a:off x="0" y="73977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e82dc2129f_0_19:notes"/>
          <p:cNvSpPr txBox="1"/>
          <p:nvPr>
            <p:ph idx="1" type="body"/>
          </p:nvPr>
        </p:nvSpPr>
        <p:spPr>
          <a:xfrm>
            <a:off x="685800" y="4625975"/>
            <a:ext cx="5484900" cy="43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2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54" name="Google Shape;254;p12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:notes"/>
          <p:cNvSpPr/>
          <p:nvPr>
            <p:ph idx="2" type="sldImg"/>
          </p:nvPr>
        </p:nvSpPr>
        <p:spPr>
          <a:xfrm>
            <a:off x="1587" y="0"/>
            <a:ext cx="1587" cy="1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61" name="Google Shape;261;p13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38" name="Google Shape;138;p2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45" name="Google Shape;145;p3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53" name="Google Shape;153;p4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eea4d5d3eb_1_0:notes"/>
          <p:cNvSpPr/>
          <p:nvPr>
            <p:ph idx="2" type="sldImg"/>
          </p:nvPr>
        </p:nvSpPr>
        <p:spPr>
          <a:xfrm>
            <a:off x="995362" y="739775"/>
            <a:ext cx="4867200" cy="3651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60" name="Google Shape;160;geea4d5d3eb_1_0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93d8323e02_0_0:notes"/>
          <p:cNvSpPr/>
          <p:nvPr>
            <p:ph idx="2" type="sldImg"/>
          </p:nvPr>
        </p:nvSpPr>
        <p:spPr>
          <a:xfrm>
            <a:off x="995362" y="739775"/>
            <a:ext cx="4867200" cy="3651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67" name="Google Shape;167;g93d8323e02_0_0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/>
          <p:nvPr>
            <p:ph idx="1" type="body"/>
          </p:nvPr>
        </p:nvSpPr>
        <p:spPr>
          <a:xfrm>
            <a:off x="685800" y="4625975"/>
            <a:ext cx="5484812" cy="4379912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5:notes"/>
          <p:cNvSpPr/>
          <p:nvPr>
            <p:ph idx="2" type="sldImg"/>
          </p:nvPr>
        </p:nvSpPr>
        <p:spPr>
          <a:xfrm>
            <a:off x="0" y="73977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/>
          <p:nvPr>
            <p:ph idx="2" type="sldImg"/>
          </p:nvPr>
        </p:nvSpPr>
        <p:spPr>
          <a:xfrm>
            <a:off x="995362" y="739775"/>
            <a:ext cx="4867275" cy="3651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82" name="Google Shape;182;p6:notes"/>
          <p:cNvSpPr txBox="1"/>
          <p:nvPr>
            <p:ph idx="1" type="body"/>
          </p:nvPr>
        </p:nvSpPr>
        <p:spPr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:notes"/>
          <p:cNvSpPr txBox="1"/>
          <p:nvPr>
            <p:ph idx="1" type="body"/>
          </p:nvPr>
        </p:nvSpPr>
        <p:spPr>
          <a:xfrm>
            <a:off x="685800" y="4625975"/>
            <a:ext cx="5484812" cy="4379912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:notes"/>
          <p:cNvSpPr/>
          <p:nvPr>
            <p:ph idx="2" type="sldImg"/>
          </p:nvPr>
        </p:nvSpPr>
        <p:spPr>
          <a:xfrm>
            <a:off x="0" y="73977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" type="body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70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60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type="title"/>
          </p:nvPr>
        </p:nvSpPr>
        <p:spPr>
          <a:xfrm rot="5400000">
            <a:off x="4732338" y="2171700"/>
            <a:ext cx="5849937" cy="2055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idx="1" type="body"/>
          </p:nvPr>
        </p:nvSpPr>
        <p:spPr>
          <a:xfrm rot="5400000">
            <a:off x="542132" y="189707"/>
            <a:ext cx="58499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5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6"/>
          <p:cNvSpPr txBox="1"/>
          <p:nvPr>
            <p:ph idx="1" type="body"/>
          </p:nvPr>
        </p:nvSpPr>
        <p:spPr>
          <a:xfrm rot="5400000">
            <a:off x="2309018" y="-251619"/>
            <a:ext cx="4524375" cy="822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6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b="0" i="0" sz="3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100" name="Google Shape;100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1" name="Google Shape;101;p18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uze nadpis" type="titleOnly">
  <p:cSld name="TITLE_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08" name="Google Shape;108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09" name="Google Shape;109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0" name="Google Shape;110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11" name="Google Shape;111;p20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1"/>
          <p:cNvSpPr txBox="1"/>
          <p:nvPr>
            <p:ph idx="1" type="body"/>
          </p:nvPr>
        </p:nvSpPr>
        <p:spPr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5" name="Google Shape;115;p21"/>
          <p:cNvSpPr txBox="1"/>
          <p:nvPr>
            <p:ph idx="2" type="body"/>
          </p:nvPr>
        </p:nvSpPr>
        <p:spPr>
          <a:xfrm>
            <a:off x="4646613" y="1600200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6" name="Google Shape;116;p21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 rot="5400000">
            <a:off x="4732338" y="2171700"/>
            <a:ext cx="5849937" cy="2055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 rot="5400000">
            <a:off x="542132" y="189707"/>
            <a:ext cx="58499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části" type="secHead">
  <p:cSld name="SECTION_HEADER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20" name="Google Shape;120;p22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3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70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60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8" name="Google Shape;128;p24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 rot="5400000">
            <a:off x="2309018" y="-251619"/>
            <a:ext cx="4524375" cy="822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b="0" i="0" sz="3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uze nadpis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47" name="Google Shape;47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646613" y="1600200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části" type="secHead">
  <p:cSld name="SECTION_HEAD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399">
            <a:alpha val="84705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9139237" cy="6848475"/>
            <a:chOff x="0" y="0"/>
            <a:chExt cx="5757" cy="4314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1728" y="2230"/>
              <a:ext cx="4026" cy="2084"/>
              <a:chOff x="1728" y="2230"/>
              <a:chExt cx="4026" cy="2084"/>
            </a:xfrm>
          </p:grpSpPr>
          <p:sp>
            <p:nvSpPr>
              <p:cNvPr id="8" name="Google Shape;8;p1"/>
              <p:cNvSpPr/>
              <p:nvPr/>
            </p:nvSpPr>
            <p:spPr>
              <a:xfrm>
                <a:off x="1728" y="2644"/>
                <a:ext cx="2881" cy="1670"/>
              </a:xfrm>
              <a:custGeom>
                <a:rect b="b" l="l" r="r" t="t"/>
                <a:pathLst>
                  <a:path extrusionOk="0" h="1671" w="2882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>
                <a:gsLst>
                  <a:gs pos="0">
                    <a:srgbClr val="002E8B"/>
                  </a:gs>
                  <a:gs pos="100000">
                    <a:srgbClr val="003399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" name="Google Shape;9;p1"/>
              <p:cNvSpPr/>
              <p:nvPr/>
            </p:nvSpPr>
            <p:spPr>
              <a:xfrm>
                <a:off x="4170" y="2671"/>
                <a:ext cx="1258" cy="810"/>
              </a:xfrm>
              <a:custGeom>
                <a:rect b="b" l="l" r="r" t="t"/>
                <a:pathLst>
                  <a:path extrusionOk="0" h="811" w="1259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>
                <a:gsLst>
                  <a:gs pos="0">
                    <a:srgbClr val="002E8B"/>
                  </a:gs>
                  <a:gs pos="100000">
                    <a:srgbClr val="003399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2900" y="3346"/>
                <a:ext cx="2848" cy="968"/>
              </a:xfrm>
              <a:custGeom>
                <a:rect b="b" l="l" r="r" t="t"/>
                <a:pathLst>
                  <a:path extrusionOk="0" h="969" w="284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close/>
                  </a:path>
                </a:pathLst>
              </a:custGeom>
              <a:gradFill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2748" y="2230"/>
                <a:ext cx="3006" cy="2084"/>
              </a:xfrm>
              <a:custGeom>
                <a:rect b="b" l="l" r="r" t="t"/>
                <a:pathLst>
                  <a:path extrusionOk="0" h="2085" w="3007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4501" y="2317"/>
                <a:ext cx="1247" cy="538"/>
              </a:xfrm>
              <a:custGeom>
                <a:rect b="b" l="l" r="r" t="t"/>
                <a:pathLst>
                  <a:path extrusionOk="0" h="539" w="1248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close/>
                  </a:path>
                </a:pathLst>
              </a:custGeom>
              <a:gradFill>
                <a:gsLst>
                  <a:gs pos="0">
                    <a:srgbClr val="003399"/>
                  </a:gs>
                  <a:gs pos="100000">
                    <a:srgbClr val="002D86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3" name="Google Shape;13;p1"/>
            <p:cNvSpPr/>
            <p:nvPr/>
          </p:nvSpPr>
          <p:spPr>
            <a:xfrm>
              <a:off x="3322" y="1341"/>
              <a:ext cx="1824" cy="1536"/>
            </a:xfrm>
            <a:custGeom>
              <a:rect b="b" l="l" r="r" t="t"/>
              <a:pathLst>
                <a:path extrusionOk="0" h="1469" w="2296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close/>
                </a:path>
              </a:pathLst>
            </a:custGeom>
            <a:gradFill>
              <a:gsLst>
                <a:gs pos="0">
                  <a:srgbClr val="003399"/>
                </a:gs>
                <a:gs pos="100000">
                  <a:srgbClr val="002B82"/>
                </a:gs>
              </a:gsLst>
              <a:lin ang="135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0" y="0"/>
              <a:ext cx="5757" cy="1775"/>
            </a:xfrm>
            <a:custGeom>
              <a:rect b="b" l="l" r="r" t="t"/>
              <a:pathLst>
                <a:path extrusionOk="0" h="1906" w="5740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5" name="Google Shape;15;p1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6" name="Google Shape;16;p1"/>
          <p:cNvSpPr txBox="1"/>
          <p:nvPr>
            <p:ph idx="1" type="body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228600" lvl="1" marL="914400" marR="0" rtl="0" algn="l"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228600" lvl="2" marL="13716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228600" lvl="3" marL="1828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228600" lvl="4" marL="22860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228600" lvl="5" marL="27432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228600" lvl="6" marL="3200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228600" lvl="7" marL="3657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228600" lvl="8" marL="4114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7" name="Google Shape;17;p1"/>
          <p:cNvSpPr txBox="1"/>
          <p:nvPr/>
        </p:nvSpPr>
        <p:spPr>
          <a:xfrm>
            <a:off x="457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" name="Google Shape;18;p1"/>
          <p:cNvSpPr txBox="1"/>
          <p:nvPr/>
        </p:nvSpPr>
        <p:spPr>
          <a:xfrm>
            <a:off x="3124200" y="625157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" name="Google Shape;19;p1"/>
          <p:cNvSpPr txBox="1"/>
          <p:nvPr>
            <p:ph idx="12" type="sldNum"/>
          </p:nvPr>
        </p:nvSpPr>
        <p:spPr>
          <a:xfrm>
            <a:off x="6553200" y="625475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b="0" i="0" sz="1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399">
            <a:alpha val="84705"/>
          </a:srgbClr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/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9" name="Google Shape;69;p13"/>
          <p:cNvSpPr txBox="1"/>
          <p:nvPr>
            <p:ph idx="12" type="sldNum"/>
          </p:nvPr>
        </p:nvSpPr>
        <p:spPr>
          <a:xfrm>
            <a:off x="6553200" y="6248400"/>
            <a:ext cx="2132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defRPr b="0" i="0" sz="18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" name="Google Shape;70;p13"/>
          <p:cNvGrpSpPr/>
          <p:nvPr/>
        </p:nvGrpSpPr>
        <p:grpSpPr>
          <a:xfrm>
            <a:off x="0" y="0"/>
            <a:ext cx="9139237" cy="6848475"/>
            <a:chOff x="0" y="0"/>
            <a:chExt cx="5757" cy="4314"/>
          </a:xfrm>
        </p:grpSpPr>
        <p:grpSp>
          <p:nvGrpSpPr>
            <p:cNvPr id="71" name="Google Shape;71;p13"/>
            <p:cNvGrpSpPr/>
            <p:nvPr/>
          </p:nvGrpSpPr>
          <p:grpSpPr>
            <a:xfrm>
              <a:off x="1728" y="2230"/>
              <a:ext cx="4026" cy="2084"/>
              <a:chOff x="1728" y="2230"/>
              <a:chExt cx="4026" cy="2084"/>
            </a:xfrm>
          </p:grpSpPr>
          <p:sp>
            <p:nvSpPr>
              <p:cNvPr id="72" name="Google Shape;72;p13"/>
              <p:cNvSpPr/>
              <p:nvPr/>
            </p:nvSpPr>
            <p:spPr>
              <a:xfrm>
                <a:off x="1728" y="2644"/>
                <a:ext cx="2881" cy="1670"/>
              </a:xfrm>
              <a:custGeom>
                <a:rect b="b" l="l" r="r" t="t"/>
                <a:pathLst>
                  <a:path extrusionOk="0" h="1671" w="2882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>
                <a:gsLst>
                  <a:gs pos="0">
                    <a:srgbClr val="002E8B"/>
                  </a:gs>
                  <a:gs pos="100000">
                    <a:srgbClr val="003399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73" name="Google Shape;73;p13"/>
              <p:cNvSpPr/>
              <p:nvPr/>
            </p:nvSpPr>
            <p:spPr>
              <a:xfrm>
                <a:off x="4170" y="2671"/>
                <a:ext cx="1258" cy="810"/>
              </a:xfrm>
              <a:custGeom>
                <a:rect b="b" l="l" r="r" t="t"/>
                <a:pathLst>
                  <a:path extrusionOk="0" h="811" w="1259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>
                <a:gsLst>
                  <a:gs pos="0">
                    <a:srgbClr val="002E8B"/>
                  </a:gs>
                  <a:gs pos="100000">
                    <a:srgbClr val="003399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74" name="Google Shape;74;p13"/>
              <p:cNvSpPr/>
              <p:nvPr/>
            </p:nvSpPr>
            <p:spPr>
              <a:xfrm>
                <a:off x="2900" y="3346"/>
                <a:ext cx="2848" cy="968"/>
              </a:xfrm>
              <a:custGeom>
                <a:rect b="b" l="l" r="r" t="t"/>
                <a:pathLst>
                  <a:path extrusionOk="0" h="969" w="284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close/>
                  </a:path>
                </a:pathLst>
              </a:custGeom>
              <a:gradFill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75" name="Google Shape;75;p13"/>
              <p:cNvSpPr/>
              <p:nvPr/>
            </p:nvSpPr>
            <p:spPr>
              <a:xfrm>
                <a:off x="2748" y="2230"/>
                <a:ext cx="3006" cy="2084"/>
              </a:xfrm>
              <a:custGeom>
                <a:rect b="b" l="l" r="r" t="t"/>
                <a:pathLst>
                  <a:path extrusionOk="0" h="2085" w="3007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76" name="Google Shape;76;p13"/>
              <p:cNvSpPr/>
              <p:nvPr/>
            </p:nvSpPr>
            <p:spPr>
              <a:xfrm>
                <a:off x="4501" y="2317"/>
                <a:ext cx="1247" cy="538"/>
              </a:xfrm>
              <a:custGeom>
                <a:rect b="b" l="l" r="r" t="t"/>
                <a:pathLst>
                  <a:path extrusionOk="0" h="539" w="1248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close/>
                  </a:path>
                </a:pathLst>
              </a:custGeom>
              <a:gradFill>
                <a:gsLst>
                  <a:gs pos="0">
                    <a:srgbClr val="003399"/>
                  </a:gs>
                  <a:gs pos="100000">
                    <a:srgbClr val="002D86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77" name="Google Shape;77;p13"/>
            <p:cNvSpPr/>
            <p:nvPr/>
          </p:nvSpPr>
          <p:spPr>
            <a:xfrm>
              <a:off x="3322" y="1341"/>
              <a:ext cx="1824" cy="1536"/>
            </a:xfrm>
            <a:custGeom>
              <a:rect b="b" l="l" r="r" t="t"/>
              <a:pathLst>
                <a:path extrusionOk="0" h="1469" w="2296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close/>
                </a:path>
              </a:pathLst>
            </a:custGeom>
            <a:gradFill>
              <a:gsLst>
                <a:gs pos="0">
                  <a:srgbClr val="003399"/>
                </a:gs>
                <a:gs pos="100000">
                  <a:srgbClr val="002B82"/>
                </a:gs>
              </a:gsLst>
              <a:lin ang="135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0" y="0"/>
              <a:ext cx="5757" cy="1775"/>
            </a:xfrm>
            <a:custGeom>
              <a:rect b="b" l="l" r="r" t="t"/>
              <a:pathLst>
                <a:path extrusionOk="0" h="1906" w="5740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79" name="Google Shape;79;p13"/>
          <p:cNvSpPr txBox="1"/>
          <p:nvPr>
            <p:ph type="title"/>
          </p:nvPr>
        </p:nvSpPr>
        <p:spPr>
          <a:xfrm>
            <a:off x="457200" y="274637"/>
            <a:ext cx="8228012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80" name="Google Shape;80;p13"/>
          <p:cNvSpPr txBox="1"/>
          <p:nvPr/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" name="Google Shape;81;p13"/>
          <p:cNvSpPr txBox="1"/>
          <p:nvPr>
            <p:ph idx="1" type="body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228600" lvl="1" marL="914400" marR="0" rtl="0" algn="l"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228600" lvl="2" marL="13716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228600" lvl="3" marL="1828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228600" lvl="4" marL="22860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228600" lvl="5" marL="27432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228600" lvl="6" marL="3200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228600" lvl="7" marL="3657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228600" lvl="8" marL="4114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/>
        </p:nvSpPr>
        <p:spPr>
          <a:xfrm>
            <a:off x="685800" y="1736725"/>
            <a:ext cx="7772400" cy="1920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6000"/>
              <a:buFont typeface="Garamond"/>
              <a:buNone/>
            </a:pPr>
            <a:r>
              <a:rPr b="1" i="0" lang="en-US" sz="60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Zasedání členské schůze Libčice.net</a:t>
            </a:r>
            <a:endParaRPr/>
          </a:p>
        </p:txBody>
      </p:sp>
      <p:sp>
        <p:nvSpPr>
          <p:cNvPr id="134" name="Google Shape;134;p25"/>
          <p:cNvSpPr txBox="1"/>
          <p:nvPr/>
        </p:nvSpPr>
        <p:spPr>
          <a:xfrm>
            <a:off x="1374775" y="4103687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aramond"/>
              <a:buNone/>
            </a:pPr>
            <a:r>
              <a:rPr lang="en-US" sz="32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9. 9. 2021</a:t>
            </a:r>
            <a:endParaRPr/>
          </a:p>
        </p:txBody>
      </p:sp>
      <p:pic>
        <p:nvPicPr>
          <p:cNvPr id="135" name="Google Shape;13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4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Motivační program a rychlost přípojek</a:t>
            </a:r>
            <a:endParaRPr/>
          </a:p>
        </p:txBody>
      </p:sp>
      <p:sp>
        <p:nvSpPr>
          <p:cNvPr id="199" name="Google Shape;199;p34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➢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Princip – zvýšení rychlosti v rámci technických možností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➢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Motivace členů k pořízení vyspělejší technologie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➢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Rychlosti podle přístupové technologie a počtu sousedů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2Mb wifi 2</a:t>
            </a:r>
            <a:r>
              <a:rPr lang="en-US" sz="1800">
                <a:solidFill>
                  <a:srgbClr val="FFFFFF"/>
                </a:solidFill>
              </a:rPr>
              <a:t>.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4G</a:t>
            </a:r>
            <a:r>
              <a:rPr lang="en-US" sz="1800">
                <a:solidFill>
                  <a:schemeClr val="lt1"/>
                </a:solidFill>
              </a:rPr>
              <a:t>Hz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8Mb wifi 5</a:t>
            </a:r>
            <a:r>
              <a:rPr lang="en-US" sz="1800">
                <a:solidFill>
                  <a:srgbClr val="FFFFFF"/>
                </a:solidFill>
              </a:rPr>
              <a:t>G</a:t>
            </a:r>
            <a:r>
              <a:rPr lang="en-US" sz="1800">
                <a:solidFill>
                  <a:schemeClr val="lt1"/>
                </a:solidFill>
              </a:rPr>
              <a:t>Hz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12Mb wifi g2 – 5</a:t>
            </a:r>
            <a:r>
              <a:rPr lang="en-US" sz="1800">
                <a:solidFill>
                  <a:srgbClr val="FFFFFF"/>
                </a:solidFill>
              </a:rPr>
              <a:t>G</a:t>
            </a:r>
            <a:r>
              <a:rPr lang="en-US" sz="1800">
                <a:solidFill>
                  <a:schemeClr val="lt1"/>
                </a:solidFill>
              </a:rPr>
              <a:t>Hz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16Mb wifi g3 - 5</a:t>
            </a:r>
            <a:r>
              <a:rPr lang="en-US" sz="1800">
                <a:solidFill>
                  <a:srgbClr val="FFFFFF"/>
                </a:solidFill>
              </a:rPr>
              <a:t>G</a:t>
            </a:r>
            <a:r>
              <a:rPr lang="en-US" sz="1800">
                <a:solidFill>
                  <a:schemeClr val="lt1"/>
                </a:solidFill>
              </a:rPr>
              <a:t>Hz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24Mb wifi g4+ - 5</a:t>
            </a:r>
            <a:r>
              <a:rPr lang="en-US" sz="1800">
                <a:solidFill>
                  <a:srgbClr val="FFFFFF"/>
                </a:solidFill>
              </a:rPr>
              <a:t>G</a:t>
            </a:r>
            <a:r>
              <a:rPr lang="en-US" sz="1800">
                <a:solidFill>
                  <a:schemeClr val="lt1"/>
                </a:solidFill>
              </a:rPr>
              <a:t>Hz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30Mb airMax - 5</a:t>
            </a:r>
            <a:r>
              <a:rPr lang="en-US" sz="1800">
                <a:solidFill>
                  <a:srgbClr val="FFFFFF"/>
                </a:solidFill>
              </a:rPr>
              <a:t>G</a:t>
            </a:r>
            <a:r>
              <a:rPr lang="en-US" sz="1800">
                <a:solidFill>
                  <a:schemeClr val="lt1"/>
                </a:solidFill>
              </a:rPr>
              <a:t>Hz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US" sz="1800">
                <a:solidFill>
                  <a:srgbClr val="FFFFFF"/>
                </a:solidFill>
              </a:rPr>
              <a:t>100Mb </a:t>
            </a:r>
            <a:r>
              <a:rPr lang="en-US" sz="1800">
                <a:solidFill>
                  <a:schemeClr val="lt1"/>
                </a:solidFill>
              </a:rPr>
              <a:t>wifi 60GHz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300Mb (500Mb</a:t>
            </a:r>
            <a:r>
              <a:rPr lang="en-US" sz="1800">
                <a:solidFill>
                  <a:srgbClr val="FFFFFF"/>
                </a:solidFill>
              </a:rPr>
              <a:t>?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optická/metalická přípojka do páteřní sítě </a:t>
            </a:r>
            <a:r>
              <a:rPr lang="en-US" sz="1800">
                <a:solidFill>
                  <a:srgbClr val="FFFFFF"/>
                </a:solidFill>
              </a:rPr>
              <a:t>(někde 100Mb)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500Mb (1</a:t>
            </a:r>
            <a:r>
              <a:rPr lang="en-US" sz="1800">
                <a:solidFill>
                  <a:srgbClr val="FFFFFF"/>
                </a:solidFill>
              </a:rPr>
              <a:t>G?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patron – páteřní síť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5"/>
          <p:cNvSpPr txBox="1"/>
          <p:nvPr/>
        </p:nvSpPr>
        <p:spPr>
          <a:xfrm>
            <a:off x="457200" y="30956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Vývoj typů připojení</a:t>
            </a:r>
            <a:endParaRPr/>
          </a:p>
        </p:txBody>
      </p:sp>
      <p:pic>
        <p:nvPicPr>
          <p:cNvPr id="206" name="Google Shape;20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2475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5" title="Typy připojení k síti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413876"/>
            <a:ext cx="8394024" cy="48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6"/>
          <p:cNvSpPr txBox="1"/>
          <p:nvPr/>
        </p:nvSpPr>
        <p:spPr>
          <a:xfrm>
            <a:off x="457200" y="274630"/>
            <a:ext cx="82296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Vývoj počtu členů</a:t>
            </a:r>
            <a:endParaRPr/>
          </a:p>
        </p:txBody>
      </p:sp>
      <p:pic>
        <p:nvPicPr>
          <p:cNvPr id="213" name="Google Shape;21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6" title="Počet aktivních přípojek k síti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38" y="954450"/>
            <a:ext cx="8071974" cy="2656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6" title="Počet nově registrovaných členů v letech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850" y="3723625"/>
            <a:ext cx="7964976" cy="261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7"/>
          <p:cNvSpPr txBox="1"/>
          <p:nvPr/>
        </p:nvSpPr>
        <p:spPr>
          <a:xfrm>
            <a:off x="457200" y="30956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Připojení do internetu</a:t>
            </a:r>
            <a:endParaRPr/>
          </a:p>
        </p:txBody>
      </p:sp>
      <p:sp>
        <p:nvSpPr>
          <p:cNvPr id="221" name="Google Shape;221;p37"/>
          <p:cNvSpPr txBox="1"/>
          <p:nvPr/>
        </p:nvSpPr>
        <p:spPr>
          <a:xfrm>
            <a:off x="548237" y="1452462"/>
            <a:ext cx="5759400" cy="14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5143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10"/>
              <a:buChar char="■"/>
            </a:pPr>
            <a:r>
              <a:rPr i="0" lang="en-US" sz="1800" u="none">
                <a:solidFill>
                  <a:srgbClr val="FFFFFF"/>
                </a:solidFill>
              </a:rPr>
              <a:t> Současná rychlost </a:t>
            </a:r>
            <a:r>
              <a:rPr lang="en-US" sz="1800">
                <a:solidFill>
                  <a:srgbClr val="FFFFFF"/>
                </a:solidFill>
              </a:rPr>
              <a:t>2</a:t>
            </a:r>
            <a:r>
              <a:rPr i="0" lang="en-US" sz="1800" u="none">
                <a:solidFill>
                  <a:srgbClr val="FFFFFF"/>
                </a:solidFill>
              </a:rPr>
              <a:t>Gbps</a:t>
            </a:r>
            <a:endParaRPr/>
          </a:p>
          <a:p>
            <a:pPr indent="-5143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10"/>
              <a:buChar char="■"/>
            </a:pPr>
            <a:r>
              <a:rPr i="0" lang="en-US" sz="1800" u="none">
                <a:solidFill>
                  <a:srgbClr val="FFFFFF"/>
                </a:solidFill>
              </a:rPr>
              <a:t> </a:t>
            </a:r>
            <a:r>
              <a:rPr lang="en-US" sz="1800">
                <a:solidFill>
                  <a:srgbClr val="FFFFFF"/>
                </a:solidFill>
              </a:rPr>
              <a:t>7</a:t>
            </a:r>
            <a:r>
              <a:rPr i="0" lang="en-US" sz="1800" u="none">
                <a:solidFill>
                  <a:srgbClr val="FFFFFF"/>
                </a:solidFill>
              </a:rPr>
              <a:t>1</a:t>
            </a:r>
            <a:r>
              <a:rPr lang="en-US" sz="1800">
                <a:solidFill>
                  <a:srgbClr val="FFFFFF"/>
                </a:solidFill>
              </a:rPr>
              <a:t>8</a:t>
            </a:r>
            <a:r>
              <a:rPr i="0" lang="en-US" sz="1800" u="none">
                <a:solidFill>
                  <a:srgbClr val="FFFFFF"/>
                </a:solidFill>
              </a:rPr>
              <a:t> veřejných I</a:t>
            </a:r>
            <a:r>
              <a:rPr lang="en-US" sz="1800">
                <a:solidFill>
                  <a:srgbClr val="FFFFFF"/>
                </a:solidFill>
              </a:rPr>
              <a:t>P</a:t>
            </a:r>
            <a:r>
              <a:rPr i="0" lang="en-US" sz="1800" u="none">
                <a:solidFill>
                  <a:srgbClr val="FFFFFF"/>
                </a:solidFill>
              </a:rPr>
              <a:t>v4 adres</a:t>
            </a:r>
            <a:endParaRPr/>
          </a:p>
          <a:p>
            <a:pPr indent="-5143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10"/>
              <a:buChar char="■"/>
            </a:pPr>
            <a:r>
              <a:rPr i="0" lang="en-US" sz="1800" u="none">
                <a:solidFill>
                  <a:srgbClr val="FFFFFF"/>
                </a:solidFill>
              </a:rPr>
              <a:t> Zprovozněno IPv6</a:t>
            </a:r>
            <a:endParaRPr i="0" sz="1800" u="none">
              <a:solidFill>
                <a:srgbClr val="FFFFFF"/>
              </a:solidFill>
            </a:endParaRPr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■"/>
            </a:pPr>
            <a:r>
              <a:rPr lang="en-US" sz="1800">
                <a:solidFill>
                  <a:srgbClr val="FFFFFF"/>
                </a:solidFill>
              </a:rPr>
              <a:t> Zprovozněno SledovaniTV - nyní cca 63 uživatelů</a:t>
            </a:r>
            <a:endParaRPr sz="18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800" u="none">
              <a:solidFill>
                <a:srgbClr val="FFFFFF"/>
              </a:solidFill>
            </a:endParaRPr>
          </a:p>
        </p:txBody>
      </p:sp>
      <p:pic>
        <p:nvPicPr>
          <p:cNvPr id="222" name="Google Shape;22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500" y="2819387"/>
            <a:ext cx="7773223" cy="3162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8"/>
          <p:cNvSpPr txBox="1"/>
          <p:nvPr/>
        </p:nvSpPr>
        <p:spPr>
          <a:xfrm>
            <a:off x="881850" y="1278775"/>
            <a:ext cx="7380300" cy="3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Ustavení volební komise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Volba členů rady spolku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Volba členů kontrolní komise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Schválení účetní</a:t>
            </a:r>
            <a:r>
              <a:rPr lang="en-US" sz="2000">
                <a:solidFill>
                  <a:srgbClr val="FFFFFF"/>
                </a:solidFill>
              </a:rPr>
              <a:t>ho</a:t>
            </a: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spolku</a:t>
            </a:r>
            <a:endParaRPr/>
          </a:p>
        </p:txBody>
      </p:sp>
      <p:pic>
        <p:nvPicPr>
          <p:cNvPr id="229" name="Google Shape;22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8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Font typeface="Garamond"/>
              <a:buNone/>
            </a:pP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Volby do orgánů spolku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9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Font typeface="Garamond"/>
              <a:buNone/>
            </a:pP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Volby do orgánů spolku</a:t>
            </a:r>
            <a:endParaRPr/>
          </a:p>
        </p:txBody>
      </p:sp>
      <p:sp>
        <p:nvSpPr>
          <p:cNvPr id="236" name="Google Shape;236;p39"/>
          <p:cNvSpPr txBox="1"/>
          <p:nvPr/>
        </p:nvSpPr>
        <p:spPr>
          <a:xfrm>
            <a:off x="965200" y="1371600"/>
            <a:ext cx="7380300" cy="3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3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Volí se 5 členů rady</a:t>
            </a:r>
            <a:r>
              <a:rPr lang="en-US" sz="3400">
                <a:solidFill>
                  <a:srgbClr val="FFFFFF"/>
                </a:solidFill>
              </a:rPr>
              <a:t>.</a:t>
            </a:r>
            <a:endParaRPr sz="3400">
              <a:solidFill>
                <a:srgbClr val="FFFFFF"/>
              </a:solidFill>
            </a:endParaRPr>
          </a:p>
          <a:p>
            <a:pPr indent="-444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AutoNum type="arabicPeriod"/>
            </a:pPr>
            <a:r>
              <a:rPr lang="en-US" sz="3400">
                <a:solidFill>
                  <a:srgbClr val="FFFFFF"/>
                </a:solidFill>
              </a:rPr>
              <a:t>Jaroslav Korunka</a:t>
            </a:r>
            <a:endParaRPr sz="3400">
              <a:solidFill>
                <a:srgbClr val="FFFFFF"/>
              </a:solidFill>
            </a:endParaRPr>
          </a:p>
          <a:p>
            <a:pPr indent="-444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AutoNum type="arabicPeriod"/>
            </a:pPr>
            <a:r>
              <a:rPr lang="en-US" sz="3400">
                <a:solidFill>
                  <a:srgbClr val="FFFFFF"/>
                </a:solidFill>
              </a:rPr>
              <a:t>Jan Malik</a:t>
            </a:r>
            <a:endParaRPr sz="3400">
              <a:solidFill>
                <a:srgbClr val="FFFFFF"/>
              </a:solidFill>
            </a:endParaRPr>
          </a:p>
          <a:p>
            <a:pPr indent="-444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AutoNum type="arabicPeriod"/>
            </a:pPr>
            <a:r>
              <a:rPr lang="en-US" sz="3400">
                <a:solidFill>
                  <a:srgbClr val="FFFFFF"/>
                </a:solidFill>
              </a:rPr>
              <a:t>Milos Kapoun</a:t>
            </a:r>
            <a:endParaRPr sz="3400">
              <a:solidFill>
                <a:srgbClr val="FFFFFF"/>
              </a:solidFill>
            </a:endParaRPr>
          </a:p>
          <a:p>
            <a:pPr indent="-444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AutoNum type="arabicPeriod"/>
            </a:pPr>
            <a:r>
              <a:rPr lang="en-US" sz="3400">
                <a:solidFill>
                  <a:srgbClr val="FFFFFF"/>
                </a:solidFill>
              </a:rPr>
              <a:t>Lukas Vyhlidka</a:t>
            </a:r>
            <a:endParaRPr sz="3400">
              <a:solidFill>
                <a:srgbClr val="FFFFFF"/>
              </a:solidFill>
            </a:endParaRPr>
          </a:p>
          <a:p>
            <a:pPr indent="-444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AutoNum type="arabicPeriod"/>
            </a:pPr>
            <a:r>
              <a:rPr lang="en-US" sz="3400">
                <a:solidFill>
                  <a:srgbClr val="FFFFFF"/>
                </a:solidFill>
              </a:rPr>
              <a:t>Vlastimil Babka</a:t>
            </a:r>
            <a:endParaRPr sz="3400">
              <a:solidFill>
                <a:srgbClr val="FFFFFF"/>
              </a:solidFill>
            </a:endParaRPr>
          </a:p>
          <a:p>
            <a:pPr indent="-444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AutoNum type="arabicPeriod"/>
            </a:pPr>
            <a:r>
              <a:rPr lang="en-US" sz="3400">
                <a:solidFill>
                  <a:srgbClr val="FFFFFF"/>
                </a:solidFill>
              </a:rPr>
              <a:t>Martin Kucko</a:t>
            </a:r>
            <a:endParaRPr sz="34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</p:txBody>
      </p:sp>
      <p:pic>
        <p:nvPicPr>
          <p:cNvPr id="237" name="Google Shape;23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40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Font typeface="Garamond"/>
              <a:buNone/>
            </a:pPr>
            <a:r>
              <a:rPr b="1" i="0" lang="en-US" sz="28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Kandidáti na členy kontrolní komise</a:t>
            </a:r>
            <a:endParaRPr/>
          </a:p>
        </p:txBody>
      </p:sp>
      <p:sp>
        <p:nvSpPr>
          <p:cNvPr id="244" name="Google Shape;244;p40"/>
          <p:cNvSpPr txBox="1"/>
          <p:nvPr/>
        </p:nvSpPr>
        <p:spPr>
          <a:xfrm>
            <a:off x="889000" y="1295400"/>
            <a:ext cx="7380300" cy="43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39725" lvl="0" marL="3397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37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Volí se 3 členové komise</a:t>
            </a:r>
            <a:endParaRPr b="0" i="0" sz="37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6355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3700"/>
              <a:buAutoNum type="arabicPeriod"/>
            </a:pPr>
            <a:r>
              <a:rPr lang="en-US" sz="3700">
                <a:solidFill>
                  <a:srgbClr val="FFFFFF"/>
                </a:solidFill>
              </a:rPr>
              <a:t>Lukas Vyhlidka</a:t>
            </a:r>
            <a:endParaRPr sz="3700">
              <a:solidFill>
                <a:srgbClr val="FFFFFF"/>
              </a:solidFill>
            </a:endParaRPr>
          </a:p>
          <a:p>
            <a:pPr indent="-463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AutoNum type="arabicPeriod"/>
            </a:pPr>
            <a:r>
              <a:rPr lang="en-US" sz="3700">
                <a:solidFill>
                  <a:srgbClr val="FFFFFF"/>
                </a:solidFill>
              </a:rPr>
              <a:t>Libor Kratochvil</a:t>
            </a:r>
            <a:endParaRPr sz="3700">
              <a:solidFill>
                <a:srgbClr val="FFFFFF"/>
              </a:solidFill>
            </a:endParaRPr>
          </a:p>
          <a:p>
            <a:pPr indent="-463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AutoNum type="arabicPeriod"/>
            </a:pPr>
            <a:r>
              <a:rPr lang="en-US" sz="3700">
                <a:solidFill>
                  <a:srgbClr val="FFFFFF"/>
                </a:solidFill>
              </a:rPr>
              <a:t>Jan Mensik</a:t>
            </a:r>
            <a:endParaRPr sz="3700">
              <a:solidFill>
                <a:srgbClr val="FFFFFF"/>
              </a:solidFill>
            </a:endParaRPr>
          </a:p>
          <a:p>
            <a:pPr indent="-463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AutoNum type="arabicPeriod"/>
            </a:pPr>
            <a:r>
              <a:rPr lang="en-US" sz="3700">
                <a:solidFill>
                  <a:srgbClr val="FFFFFF"/>
                </a:solidFill>
              </a:rPr>
              <a:t>Vaclav Schanil</a:t>
            </a:r>
            <a:endParaRPr sz="3700">
              <a:solidFill>
                <a:srgbClr val="FFFFFF"/>
              </a:solidFill>
            </a:endParaRPr>
          </a:p>
          <a:p>
            <a:pPr indent="-339725" lvl="0" marL="3397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1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Font typeface="Garamond"/>
              <a:buNone/>
            </a:pPr>
            <a:r>
              <a:rPr b="1" i="0" lang="en-US" sz="28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Navržený účetní spolku</a:t>
            </a:r>
            <a:endParaRPr/>
          </a:p>
        </p:txBody>
      </p:sp>
      <p:pic>
        <p:nvPicPr>
          <p:cNvPr id="250" name="Google Shape;25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1"/>
          <p:cNvSpPr txBox="1"/>
          <p:nvPr/>
        </p:nvSpPr>
        <p:spPr>
          <a:xfrm>
            <a:off x="1044775" y="1754675"/>
            <a:ext cx="5290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Katerina Vancurikova</a:t>
            </a:r>
            <a:endParaRPr sz="2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2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3600"/>
              <a:buFont typeface="Garamond"/>
              <a:buNone/>
            </a:pP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Diskuse</a:t>
            </a:r>
            <a:endParaRPr/>
          </a:p>
        </p:txBody>
      </p:sp>
      <p:sp>
        <p:nvSpPr>
          <p:cNvPr id="257" name="Google Shape;257;p42"/>
          <p:cNvSpPr txBox="1"/>
          <p:nvPr/>
        </p:nvSpPr>
        <p:spPr>
          <a:xfrm>
            <a:off x="457200" y="1565128"/>
            <a:ext cx="8229600" cy="35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258" name="Google Shape;258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3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4000"/>
              <a:buFont typeface="Garamond"/>
              <a:buNone/>
            </a:pPr>
            <a:br>
              <a:rPr b="1" i="0" lang="en-US" sz="40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</a:br>
            <a:endParaRPr/>
          </a:p>
        </p:txBody>
      </p:sp>
      <p:sp>
        <p:nvSpPr>
          <p:cNvPr id="264" name="Google Shape;264;p43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i="0" sz="3200" u="none">
              <a:solidFill>
                <a:srgbClr val="FFFFFF"/>
              </a:solidFill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aramond"/>
              <a:buNone/>
            </a:pPr>
            <a:r>
              <a:t/>
            </a:r>
            <a:endParaRPr i="0" sz="3200" u="none">
              <a:solidFill>
                <a:srgbClr val="FFFFFF"/>
              </a:solidFill>
            </a:endParaRPr>
          </a:p>
          <a:p>
            <a:pPr indent="-341312" lvl="0" marL="341312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aramond"/>
              <a:buNone/>
            </a:pPr>
            <a:r>
              <a:rPr i="0" lang="en-US" sz="3200" u="none">
                <a:solidFill>
                  <a:srgbClr val="FFFFFF"/>
                </a:solidFill>
              </a:rPr>
              <a:t>Děkujeme za pozornost</a:t>
            </a:r>
            <a:endParaRPr/>
          </a:p>
        </p:txBody>
      </p:sp>
      <p:pic>
        <p:nvPicPr>
          <p:cNvPr id="265" name="Google Shape;265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Program jednání</a:t>
            </a:r>
            <a:endParaRPr/>
          </a:p>
        </p:txBody>
      </p:sp>
      <p:sp>
        <p:nvSpPr>
          <p:cNvPr id="141" name="Google Shape;141;p26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Ustavení ověřovatele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Doplnění a schválení programu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Zpráva rady o výsledcích hospodaření za rok 20</a:t>
            </a:r>
            <a:r>
              <a:rPr lang="en-US" sz="2000">
                <a:solidFill>
                  <a:srgbClr val="FFFFFF"/>
                </a:solidFill>
              </a:rPr>
              <a:t>20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Schválení zprávy rady o výsledcích hospodaření za rok 20</a:t>
            </a:r>
            <a:r>
              <a:rPr lang="en-US" sz="2000">
                <a:solidFill>
                  <a:srgbClr val="FFFFFF"/>
                </a:solidFill>
              </a:rPr>
              <a:t>20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Roční plán výdajů na rok 20</a:t>
            </a:r>
            <a:r>
              <a:rPr lang="en-US" sz="2000">
                <a:solidFill>
                  <a:srgbClr val="FFFFFF"/>
                </a:solidFill>
              </a:rPr>
              <a:t>21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Schválení ročního plánu výdajů na rok 20</a:t>
            </a:r>
            <a:r>
              <a:rPr lang="en-US" sz="2000">
                <a:solidFill>
                  <a:srgbClr val="FFFFFF"/>
                </a:solidFill>
              </a:rPr>
              <a:t>21</a:t>
            </a:r>
            <a:endParaRPr/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Informace rady </a:t>
            </a:r>
            <a:r>
              <a:rPr lang="en-US" sz="2000">
                <a:solidFill>
                  <a:srgbClr val="FFFFFF"/>
                </a:solidFill>
              </a:rPr>
              <a:t>spolku</a:t>
            </a: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Libčice.net ke členům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n-US" sz="2000">
                <a:solidFill>
                  <a:srgbClr val="FFFFFF"/>
                </a:solidFill>
              </a:rPr>
              <a:t>Volba členů rady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Diskuse</a:t>
            </a:r>
            <a:endParaRPr sz="2000">
              <a:solidFill>
                <a:srgbClr val="FFFFFF"/>
              </a:solidFill>
            </a:endParaRPr>
          </a:p>
        </p:txBody>
      </p:sp>
      <p:pic>
        <p:nvPicPr>
          <p:cNvPr id="142" name="Google Shape;14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3600"/>
              <a:buFont typeface="Garamond"/>
              <a:buNone/>
            </a:pP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Výsledky hospodaření za rok 20</a:t>
            </a:r>
            <a:r>
              <a:rPr b="1" lang="en-US" sz="3600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20</a:t>
            </a:r>
            <a:endParaRPr/>
          </a:p>
        </p:txBody>
      </p:sp>
      <p:sp>
        <p:nvSpPr>
          <p:cNvPr id="148" name="Google Shape;148;p27"/>
          <p:cNvSpPr txBox="1"/>
          <p:nvPr/>
        </p:nvSpPr>
        <p:spPr>
          <a:xfrm>
            <a:off x="679450" y="1636638"/>
            <a:ext cx="69945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Příjmy a výdaje v roce 20</a:t>
            </a:r>
            <a:r>
              <a:rPr lang="en-US" sz="2000">
                <a:solidFill>
                  <a:srgbClr val="FFFFFF"/>
                </a:solidFill>
              </a:rPr>
              <a:t>20</a:t>
            </a: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v tis. Kč</a:t>
            </a:r>
            <a:endParaRPr/>
          </a:p>
        </p:txBody>
      </p:sp>
      <p:graphicFrame>
        <p:nvGraphicFramePr>
          <p:cNvPr id="149" name="Google Shape;149;p27"/>
          <p:cNvGraphicFramePr/>
          <p:nvPr/>
        </p:nvGraphicFramePr>
        <p:xfrm>
          <a:off x="1403350" y="28527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{033A694A-4AC2-4802-B7EA-05E6B031EBD7}</a:tableStyleId>
              </a:tblPr>
              <a:tblGrid>
                <a:gridCol w="2668575"/>
                <a:gridCol w="1162050"/>
                <a:gridCol w="1716075"/>
              </a:tblGrid>
              <a:tr h="360350">
                <a:tc>
                  <a:txBody>
                    <a:bodyPr/>
                    <a:lstStyle/>
                    <a:p>
                      <a:pPr indent="-341312" lvl="0" marL="342900" marR="0" rtl="0" algn="ct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Název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ct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Plán </a:t>
                      </a:r>
                      <a:r>
                        <a:rPr b="1" lang="en-US">
                          <a:solidFill>
                            <a:srgbClr val="FFFFFF"/>
                          </a:solidFill>
                        </a:rPr>
                        <a:t>20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ct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Skutečnost </a:t>
                      </a:r>
                      <a:r>
                        <a:rPr b="1" lang="en-US">
                          <a:solidFill>
                            <a:srgbClr val="FFFFFF"/>
                          </a:solidFill>
                        </a:rPr>
                        <a:t>20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Příjmy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1370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1351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5600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Konektivita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292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293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5600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Rozvoj sítě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1000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1086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8775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Nákup služeb+ostatní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300+82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374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4800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Rezerva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-310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-402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50" name="Google Shape;15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3600"/>
              <a:buFont typeface="Garamond"/>
              <a:buNone/>
            </a:pP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Výsledky hospodaření za rok 20</a:t>
            </a:r>
            <a:r>
              <a:rPr b="1" lang="en-US" sz="3600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20</a:t>
            </a:r>
            <a:endParaRPr/>
          </a:p>
        </p:txBody>
      </p:sp>
      <p:sp>
        <p:nvSpPr>
          <p:cNvPr id="156" name="Google Shape;156;p28"/>
          <p:cNvSpPr txBox="1"/>
          <p:nvPr/>
        </p:nvSpPr>
        <p:spPr>
          <a:xfrm>
            <a:off x="457200" y="1330925"/>
            <a:ext cx="8000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Příjmy</a:t>
            </a:r>
            <a:endParaRPr/>
          </a:p>
          <a:p>
            <a:pPr indent="-28416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886E0"/>
              </a:buClr>
              <a:buSzPts val="980"/>
              <a:buFont typeface="Noto Sans Symbols"/>
              <a:buChar char="■"/>
            </a:pPr>
            <a:r>
              <a:rPr lang="en-US">
                <a:solidFill>
                  <a:srgbClr val="FFFFFF"/>
                </a:solidFill>
              </a:rPr>
              <a:t>Skutečné příjmy byly nižší. Ustává připojování nových členů z důvodu vyčerpání aktivních členů. Trvá pomoc starším členům s výměnami na novější HW.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Konektivita</a:t>
            </a:r>
            <a:endParaRPr/>
          </a:p>
          <a:p>
            <a:pPr indent="-290830" lvl="1" marL="914400" rtl="0" algn="l">
              <a:spcBef>
                <a:spcPts val="300"/>
              </a:spcBef>
              <a:spcAft>
                <a:spcPts val="0"/>
              </a:spcAft>
              <a:buClr>
                <a:srgbClr val="A886E0"/>
              </a:buClr>
              <a:buSzPts val="980"/>
              <a:buFont typeface="Noto Sans Symbols"/>
              <a:buChar char="■"/>
            </a:pPr>
            <a:r>
              <a:rPr lang="en-US">
                <a:solidFill>
                  <a:schemeClr val="lt1"/>
                </a:solidFill>
              </a:rPr>
              <a:t>U Telematiky se v květnu 2020 zvedl limit rychlosti z 1 Gbit/s na 2 Gbit/s a tím došlo k mírnému nárůstu cen.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Rozvoj sítě</a:t>
            </a:r>
            <a:endParaRPr>
              <a:solidFill>
                <a:srgbClr val="FFFFFF"/>
              </a:solidFill>
            </a:endParaRPr>
          </a:p>
          <a:p>
            <a:pPr indent="-31083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</a:pPr>
            <a:r>
              <a:rPr lang="en-US">
                <a:solidFill>
                  <a:schemeClr val="lt1"/>
                </a:solidFill>
              </a:rPr>
              <a:t>V roce 2020  probíhalo mimo obvyklého rozšiřování optické sítě především upgrade mnoha páteřních prvků na 10Gbit a 25Gbit. Navýšení fyzické linky do internetu z 1G na 10Gbit. Upgrade prostředí virtualizace. Dva nové oddělené DNS servery. Pořízení velké zásoby optických modulů z důvodu obav covid-19 nedostupnosti zdrojů. Započetí migrace WiFi na MtP 60Ghz (na škole, úřadě, Sahaře, Ke Studánkám). Zakoupen a nainstalován neflow monitor. Zakoupeno OTDR. Zakoupeno NAS uloziste. Osazení nového racku do školy.</a:t>
            </a:r>
            <a:endParaRPr>
              <a:solidFill>
                <a:srgbClr val="FFFFFF"/>
              </a:solidFill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Nákup služeb + ostatní</a:t>
            </a:r>
            <a:endParaRPr/>
          </a:p>
          <a:p>
            <a:pPr indent="-28416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886E0"/>
              </a:buClr>
              <a:buSzPts val="980"/>
              <a:buFont typeface="Noto Sans Symbols"/>
              <a:buChar char="■"/>
            </a:pPr>
            <a:r>
              <a:rPr lang="en-US">
                <a:solidFill>
                  <a:srgbClr val="FFFFFF"/>
                </a:solidFill>
              </a:rPr>
              <a:t>Zakoupení plošiny a vyjednání garážování. Zaplacena oprava střechy na lokodepu. O polovinu se nám bude snižovat nájem do vyrovnání ceny opravy.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Rezerva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en-US">
                <a:solidFill>
                  <a:srgbClr val="FFFFFF"/>
                </a:solidFill>
              </a:rPr>
              <a:t>Bylo čerpáno z rezervy, aby se pokryly výdaje dané zvýšeným rozvojem sítě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3600"/>
              <a:buFont typeface="Garamond"/>
              <a:buNone/>
            </a:pP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Výsledky hospodaření za rok 20</a:t>
            </a:r>
            <a:r>
              <a:rPr b="1" lang="en-US" sz="3600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20</a:t>
            </a:r>
            <a:endParaRPr b="1" sz="3600">
              <a:solidFill>
                <a:srgbClr val="E5E5F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3600"/>
              <a:buFont typeface="Garamond"/>
              <a:buNone/>
            </a:pPr>
            <a:r>
              <a:rPr b="1" lang="en-US" sz="3600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detail</a:t>
            </a:r>
            <a:endParaRPr b="1" sz="3600">
              <a:solidFill>
                <a:srgbClr val="E5E5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1050" y="1417622"/>
            <a:ext cx="5041900" cy="5219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3600"/>
              <a:buFont typeface="Garamond"/>
              <a:buNone/>
            </a:pPr>
            <a:r>
              <a:rPr b="1" lang="en-US" sz="3600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Plán </a:t>
            </a: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20</a:t>
            </a:r>
            <a:r>
              <a:rPr b="1" lang="en-US" sz="3600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21</a:t>
            </a:r>
            <a:endParaRPr/>
          </a:p>
        </p:txBody>
      </p:sp>
      <p:sp>
        <p:nvSpPr>
          <p:cNvPr id="170" name="Google Shape;170;p30"/>
          <p:cNvSpPr txBox="1"/>
          <p:nvPr/>
        </p:nvSpPr>
        <p:spPr>
          <a:xfrm>
            <a:off x="457200" y="1330925"/>
            <a:ext cx="8000700" cy="47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Příjmy</a:t>
            </a:r>
            <a:endParaRPr/>
          </a:p>
          <a:p>
            <a:pPr indent="-28416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886E0"/>
              </a:buClr>
              <a:buSzPts val="980"/>
              <a:buFont typeface="Noto Sans Symbols"/>
              <a:buChar char="■"/>
            </a:pPr>
            <a:r>
              <a:rPr lang="en-US">
                <a:solidFill>
                  <a:srgbClr val="FFFFFF"/>
                </a:solidFill>
              </a:rPr>
              <a:t>Neočekáváme zásadní změny v počtu členů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Konektivita</a:t>
            </a:r>
            <a:endParaRPr/>
          </a:p>
          <a:p>
            <a:pPr indent="-28416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886E0"/>
              </a:buClr>
              <a:buSzPts val="980"/>
              <a:buFont typeface="Noto Sans Symbols"/>
              <a:buChar char="■"/>
            </a:pPr>
            <a:r>
              <a:rPr lang="en-US">
                <a:solidFill>
                  <a:srgbClr val="FFFFFF"/>
                </a:solidFill>
              </a:rPr>
              <a:t>Zůstáváme u současně objednané kapacity vytížení cca 60%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Rozvoj sítě</a:t>
            </a:r>
            <a:endParaRPr/>
          </a:p>
          <a:p>
            <a:pPr indent="-28416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886E0"/>
              </a:buClr>
              <a:buSzPts val="980"/>
              <a:buFont typeface="Noto Sans Symbols"/>
              <a:buChar char="■"/>
            </a:pPr>
            <a:r>
              <a:rPr lang="en-US">
                <a:solidFill>
                  <a:srgbClr val="FFFFFF"/>
                </a:solidFill>
              </a:rPr>
              <a:t>Výměna zastaralého multimode rozvodu na sídlišti za singlemode samonosné kabely</a:t>
            </a:r>
            <a:endParaRPr>
              <a:solidFill>
                <a:srgbClr val="FFFFFF"/>
              </a:solidFill>
            </a:endParaRPr>
          </a:p>
          <a:p>
            <a:pPr indent="-31083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</a:pPr>
            <a:r>
              <a:rPr lang="en-US">
                <a:solidFill>
                  <a:srgbClr val="FFFFFF"/>
                </a:solidFill>
              </a:rPr>
              <a:t>Upgrade aktivních prvků na sídlišti v bytových domech</a:t>
            </a:r>
            <a:endParaRPr>
              <a:solidFill>
                <a:srgbClr val="FFFFFF"/>
              </a:solidFill>
            </a:endParaRPr>
          </a:p>
          <a:p>
            <a:pPr indent="-31083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</a:pPr>
            <a:r>
              <a:rPr lang="en-US">
                <a:solidFill>
                  <a:srgbClr val="FFFFFF"/>
                </a:solidFill>
              </a:rPr>
              <a:t>Přepojení hlavního uzlu sídliště na novou aktivní technologii Arista</a:t>
            </a:r>
            <a:endParaRPr>
              <a:solidFill>
                <a:srgbClr val="FFFFFF"/>
              </a:solidFill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Nákup služeb + ostatní</a:t>
            </a:r>
            <a:endParaRPr/>
          </a:p>
          <a:p>
            <a:pPr indent="-31083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</a:pPr>
            <a:r>
              <a:rPr lang="en-US">
                <a:solidFill>
                  <a:srgbClr val="FFFFFF"/>
                </a:solidFill>
              </a:rPr>
              <a:t>Dokončení garážového stání</a:t>
            </a:r>
            <a:endParaRPr>
              <a:solidFill>
                <a:srgbClr val="FFFFFF"/>
              </a:solidFill>
            </a:endParaRPr>
          </a:p>
          <a:p>
            <a:pPr indent="-31083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</a:pPr>
            <a:r>
              <a:rPr lang="en-US">
                <a:solidFill>
                  <a:srgbClr val="FFFFFF"/>
                </a:solidFill>
              </a:rPr>
              <a:t>Plošina - opravy, STK, revize</a:t>
            </a:r>
            <a:endParaRPr>
              <a:solidFill>
                <a:srgbClr val="FFFFFF"/>
              </a:solidFill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Rezerva</a:t>
            </a:r>
            <a:endParaRPr/>
          </a:p>
          <a:p>
            <a:pPr indent="-284162" lvl="1" marL="741362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886E0"/>
              </a:buClr>
              <a:buSzPts val="980"/>
              <a:buFont typeface="Noto Sans Symbols"/>
              <a:buChar char="■"/>
            </a:pPr>
            <a:r>
              <a:rPr lang="en-US">
                <a:solidFill>
                  <a:srgbClr val="FFFFFF"/>
                </a:solidFill>
              </a:rPr>
              <a:t>Rezervu plánujeme tak, abychom udrželi na účtě “havarijní rezervu” 600 000 Kč pro nenadálé  události.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3600"/>
              <a:buFont typeface="Garamond"/>
              <a:buNone/>
            </a:pP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Roční plán výdajů na rok 20</a:t>
            </a:r>
            <a:r>
              <a:rPr b="1" lang="en-US" sz="3600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21</a:t>
            </a:r>
            <a:endParaRPr/>
          </a:p>
        </p:txBody>
      </p:sp>
      <p:sp>
        <p:nvSpPr>
          <p:cNvPr id="177" name="Google Shape;177;p31"/>
          <p:cNvSpPr txBox="1"/>
          <p:nvPr/>
        </p:nvSpPr>
        <p:spPr>
          <a:xfrm>
            <a:off x="457200" y="1639875"/>
            <a:ext cx="8167800" cy="3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1260"/>
              <a:buFont typeface="Noto Sans Symbols"/>
              <a:buChar char="■"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Plánované příjmy a výdaje v roce 20</a:t>
            </a:r>
            <a:r>
              <a:rPr lang="en-US" sz="1800">
                <a:solidFill>
                  <a:srgbClr val="FFFFFF"/>
                </a:solidFill>
              </a:rPr>
              <a:t>21</a:t>
            </a:r>
            <a:endParaRPr/>
          </a:p>
        </p:txBody>
      </p:sp>
      <p:graphicFrame>
        <p:nvGraphicFramePr>
          <p:cNvPr id="178" name="Google Shape;178;p31"/>
          <p:cNvGraphicFramePr/>
          <p:nvPr/>
        </p:nvGraphicFramePr>
        <p:xfrm>
          <a:off x="1258887" y="2565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{033A694A-4AC2-4802-B7EA-05E6B031EBD7}</a:tableStyleId>
              </a:tblPr>
              <a:tblGrid>
                <a:gridCol w="2266950"/>
                <a:gridCol w="1460500"/>
                <a:gridCol w="1458900"/>
              </a:tblGrid>
              <a:tr h="546100">
                <a:tc>
                  <a:txBody>
                    <a:bodyPr/>
                    <a:lstStyle/>
                    <a:p>
                      <a:pPr indent="-341312" lvl="0" marL="342900" marR="0" rtl="0" algn="ct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Název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ct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Skutečnost </a:t>
                      </a:r>
                      <a:r>
                        <a:rPr b="1" lang="en-US">
                          <a:solidFill>
                            <a:srgbClr val="FFFFFF"/>
                          </a:solidFill>
                        </a:rPr>
                        <a:t>20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ct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Plán </a:t>
                      </a:r>
                      <a:r>
                        <a:rPr b="1" lang="en-US">
                          <a:solidFill>
                            <a:srgbClr val="FFFFFF"/>
                          </a:solidFill>
                        </a:rPr>
                        <a:t>21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Očekávané př</a:t>
                      </a:r>
                      <a:r>
                        <a:rPr lang="en-US">
                          <a:solidFill>
                            <a:srgbClr val="FFFFFF"/>
                          </a:solidFill>
                        </a:rPr>
                        <a:t>í</a:t>
                      </a: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jmy: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1351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1360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1300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Konektivita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293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304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Rozvoj sítě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1086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950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8125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Nákup služeb+ostatní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374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120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indent="-341312" lvl="0" marL="342900" marR="0" rtl="0" algn="l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Rezerva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-402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341312" lvl="0" marL="342900" marR="0" rtl="0" algn="r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-14</a:t>
                      </a:r>
                      <a:endParaRPr/>
                    </a:p>
                  </a:txBody>
                  <a:tcPr marT="59250" marB="46800" marR="90000" marL="90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9" name="Google Shape;17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2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3600"/>
              <a:buFont typeface="Garamond"/>
              <a:buNone/>
            </a:pPr>
            <a:r>
              <a:rPr b="1" i="0" lang="en-US" sz="3600" u="none">
                <a:solidFill>
                  <a:srgbClr val="E5E5FF"/>
                </a:solidFill>
                <a:latin typeface="Garamond"/>
                <a:ea typeface="Garamond"/>
                <a:cs typeface="Garamond"/>
                <a:sym typeface="Garamond"/>
              </a:rPr>
              <a:t>Informace rady Libčice.net ke členům</a:t>
            </a:r>
            <a:endParaRPr/>
          </a:p>
        </p:txBody>
      </p:sp>
      <p:sp>
        <p:nvSpPr>
          <p:cNvPr id="185" name="Google Shape;185;p32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Vývoj infrastruktury sítě za posledních 12 měsíců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Navýšení rychlosti a datových limitů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Motivační program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C00"/>
              </a:buClr>
              <a:buSzPts val="1400"/>
              <a:buFont typeface="Noto Sans Symbols"/>
              <a:buChar char="■"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Počet členů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6381750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530" y="71437"/>
            <a:ext cx="6545633" cy="673962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3"/>
          <p:cNvSpPr txBox="1"/>
          <p:nvPr/>
        </p:nvSpPr>
        <p:spPr>
          <a:xfrm>
            <a:off x="457200" y="71430"/>
            <a:ext cx="8229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5FF"/>
              </a:buClr>
              <a:buSzPts val="4000"/>
              <a:buFont typeface="Garamond"/>
              <a:buNone/>
            </a:pPr>
            <a:r>
              <a:rPr b="1" i="0" lang="en-US" sz="4000" u="none">
                <a:latin typeface="Garamond"/>
                <a:ea typeface="Garamond"/>
                <a:cs typeface="Garamond"/>
                <a:sym typeface="Garamond"/>
              </a:rPr>
              <a:t>Trasa projektu MOPS</a:t>
            </a:r>
            <a:endParaRPr/>
          </a:p>
        </p:txBody>
      </p:sp>
      <p:pic>
        <p:nvPicPr>
          <p:cNvPr id="193" name="Google Shape;19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8075" y="6357675"/>
            <a:ext cx="3165475" cy="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